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entation.xml" ContentType="application/vnd.openxmlformats-officedocument.presentationml.presentation.main+xml"/>
  <Override PartName="/ppt/diagrams/data2.xml" ContentType="application/vnd.openxmlformats-officedocument.drawingml.diagramData+xml"/>
  <Override PartName="/ppt/slides/slide1.xml" ContentType="application/vnd.openxmlformats-officedocument.presentationml.slide+xml"/>
  <Override PartName="/ppt/diagrams/data1.xml" ContentType="application/vnd.openxmlformats-officedocument.drawingml.diagramData+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Masters/slideMaster1.xml" ContentType="application/vnd.openxmlformats-officedocument.presentationml.slideMaster+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258" r:id="rId3"/>
    <p:sldId id="266" r:id="rId4"/>
    <p:sldId id="267" r:id="rId5"/>
    <p:sldId id="315" r:id="rId6"/>
    <p:sldId id="268" r:id="rId7"/>
    <p:sldId id="269" r:id="rId8"/>
    <p:sldId id="377" r:id="rId9"/>
    <p:sldId id="378" r:id="rId10"/>
    <p:sldId id="399" r:id="rId11"/>
    <p:sldId id="379" r:id="rId12"/>
    <p:sldId id="380" r:id="rId13"/>
    <p:sldId id="381" r:id="rId14"/>
    <p:sldId id="261" r:id="rId15"/>
    <p:sldId id="263" r:id="rId16"/>
    <p:sldId id="385" r:id="rId17"/>
    <p:sldId id="386" r:id="rId18"/>
    <p:sldId id="387" r:id="rId19"/>
    <p:sldId id="264" r:id="rId20"/>
    <p:sldId id="388" r:id="rId21"/>
    <p:sldId id="389" r:id="rId22"/>
    <p:sldId id="390" r:id="rId23"/>
    <p:sldId id="393" r:id="rId24"/>
    <p:sldId id="394" r:id="rId25"/>
    <p:sldId id="395" r:id="rId26"/>
    <p:sldId id="396" r:id="rId27"/>
    <p:sldId id="400" r:id="rId28"/>
    <p:sldId id="262" r:id="rId29"/>
    <p:sldId id="39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s" id="{4E59C3E2-E03B-2947-A4A8-38E307C3B29F}">
          <p14:sldIdLst>
            <p14:sldId id="257"/>
            <p14:sldId id="258"/>
            <p14:sldId id="266"/>
            <p14:sldId id="267"/>
          </p14:sldIdLst>
        </p14:section>
        <p14:section name="Part 1: Cloud Computing Foundations (30 minutes)" id="{89663204-98A0-D64C-BAD3-D2686FB5472A}">
          <p14:sldIdLst>
            <p14:sldId id="315"/>
            <p14:sldId id="268"/>
            <p14:sldId id="269"/>
            <p14:sldId id="377"/>
            <p14:sldId id="378"/>
          </p14:sldIdLst>
        </p14:section>
        <p14:section name="Part 2: The Shared Security Model: Clarity and Accountability (30 minutes)" id="{D1BAA666-BB30-454C-89B5-1C8E51106C5C}">
          <p14:sldIdLst>
            <p14:sldId id="399"/>
            <p14:sldId id="379"/>
            <p14:sldId id="380"/>
            <p14:sldId id="381"/>
          </p14:sldIdLst>
        </p14:section>
        <p14:section name="Part 3: Deep Dive into Cloud Threats (45 minutes)" id="{C8071CCF-17D7-F749-8B22-09B204CAD9C2}">
          <p14:sldIdLst>
            <p14:sldId id="261"/>
            <p14:sldId id="263"/>
            <p14:sldId id="385"/>
            <p14:sldId id="386"/>
            <p14:sldId id="387"/>
            <p14:sldId id="264"/>
            <p14:sldId id="388"/>
            <p14:sldId id="389"/>
            <p14:sldId id="390"/>
            <p14:sldId id="393"/>
            <p14:sldId id="394"/>
            <p14:sldId id="395"/>
            <p14:sldId id="396"/>
            <p14:sldId id="400"/>
            <p14:sldId id="262"/>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81088"/>
  </p:normalViewPr>
  <p:slideViewPr>
    <p:cSldViewPr snapToGrid="0">
      <p:cViewPr varScale="1">
        <p:scale>
          <a:sx n="102" d="100"/>
          <a:sy n="102" d="100"/>
        </p:scale>
        <p:origin x="16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hyperlink" Target="https://www.fortinet.com/content/dam/fortinet/assets/analyst-reports/report-2022-cloud-security.pdf" TargetMode="External"/><Relationship Id="rId1" Type="http://schemas.openxmlformats.org/officeDocument/2006/relationships/hyperlink" Target="https://cloudsecurityalliance.org/press-releases/2023/06/06/new-cloud-security-alliance-report-finds-cloud-services-are-well-rooted-in-all-aspects-of-financial-services" TargetMode="Externa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8" Type="http://schemas.openxmlformats.org/officeDocument/2006/relationships/hyperlink" Target="https://www.fortinet.com/content/dam/fortinet/assets/analyst-reports/report-2022-cloud-security.pdf" TargetMode="External"/><Relationship Id="rId3" Type="http://schemas.openxmlformats.org/officeDocument/2006/relationships/image" Target="../media/image25.png"/><Relationship Id="rId7" Type="http://schemas.openxmlformats.org/officeDocument/2006/relationships/image" Target="../media/image28.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7.png"/><Relationship Id="rId5" Type="http://schemas.openxmlformats.org/officeDocument/2006/relationships/hyperlink" Target="https://cloudsecurityalliance.org/press-releases/2023/06/06/new-cloud-security-alliance-report-finds-cloud-services-are-well-rooted-in-all-aspects-of-financial-services" TargetMode="External"/><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4FE20E-2958-42B3-B2A9-89289D302824}"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5A7E67C2-A7C6-406B-9768-2855B707E18B}">
      <dgm:prSet/>
      <dgm:spPr/>
      <dgm:t>
        <a:bodyPr/>
        <a:lstStyle/>
        <a:p>
          <a:r>
            <a:rPr lang="en-IN" b="1"/>
            <a:t>Data Breaches: </a:t>
          </a:r>
          <a:r>
            <a:rPr lang="en-IN"/>
            <a:t>Loss of sensitive data (customer information, financial records, intellectual property).</a:t>
          </a:r>
          <a:endParaRPr lang="en-US"/>
        </a:p>
      </dgm:t>
    </dgm:pt>
    <dgm:pt modelId="{36EB5A17-2483-431A-B446-7983E49F778E}" type="parTrans" cxnId="{A243C1A6-B746-4179-A061-9C1F37B71211}">
      <dgm:prSet/>
      <dgm:spPr/>
      <dgm:t>
        <a:bodyPr/>
        <a:lstStyle/>
        <a:p>
          <a:endParaRPr lang="en-US"/>
        </a:p>
      </dgm:t>
    </dgm:pt>
    <dgm:pt modelId="{1A4E3555-B068-47E4-905F-70596369CF75}" type="sibTrans" cxnId="{A243C1A6-B746-4179-A061-9C1F37B71211}">
      <dgm:prSet/>
      <dgm:spPr/>
      <dgm:t>
        <a:bodyPr/>
        <a:lstStyle/>
        <a:p>
          <a:endParaRPr lang="en-US"/>
        </a:p>
      </dgm:t>
    </dgm:pt>
    <dgm:pt modelId="{90005E58-144B-4C7C-9F1C-675C2B03F997}">
      <dgm:prSet/>
      <dgm:spPr/>
      <dgm:t>
        <a:bodyPr/>
        <a:lstStyle/>
        <a:p>
          <a:r>
            <a:rPr lang="en-IN" b="1"/>
            <a:t>Downtime: </a:t>
          </a:r>
          <a:r>
            <a:rPr lang="en-IN"/>
            <a:t>Disruption of business operations and loss of revenue.</a:t>
          </a:r>
          <a:endParaRPr lang="en-US"/>
        </a:p>
      </dgm:t>
    </dgm:pt>
    <dgm:pt modelId="{295CDB92-E068-4117-B24E-05CD6A91C69C}" type="parTrans" cxnId="{45FD9A2C-4626-4B78-8BFD-38222B745881}">
      <dgm:prSet/>
      <dgm:spPr/>
      <dgm:t>
        <a:bodyPr/>
        <a:lstStyle/>
        <a:p>
          <a:endParaRPr lang="en-US"/>
        </a:p>
      </dgm:t>
    </dgm:pt>
    <dgm:pt modelId="{3420D0F2-1484-4763-9475-B4F233AF1E6B}" type="sibTrans" cxnId="{45FD9A2C-4626-4B78-8BFD-38222B745881}">
      <dgm:prSet/>
      <dgm:spPr/>
      <dgm:t>
        <a:bodyPr/>
        <a:lstStyle/>
        <a:p>
          <a:endParaRPr lang="en-US"/>
        </a:p>
      </dgm:t>
    </dgm:pt>
    <dgm:pt modelId="{2E7542E9-A3AC-4480-B955-5E6F35CBE206}">
      <dgm:prSet/>
      <dgm:spPr/>
      <dgm:t>
        <a:bodyPr/>
        <a:lstStyle/>
        <a:p>
          <a:r>
            <a:rPr lang="en-IN" b="1"/>
            <a:t>Compliance Violations: </a:t>
          </a:r>
          <a:r>
            <a:rPr lang="en-IN"/>
            <a:t>Regulatory fines and legal liabilities.</a:t>
          </a:r>
          <a:endParaRPr lang="en-US"/>
        </a:p>
      </dgm:t>
    </dgm:pt>
    <dgm:pt modelId="{177EB240-D35D-4BF2-AF7F-2447CE64B3A4}" type="parTrans" cxnId="{97AA4F24-2118-4BC3-862C-2FCEF889CAF0}">
      <dgm:prSet/>
      <dgm:spPr/>
      <dgm:t>
        <a:bodyPr/>
        <a:lstStyle/>
        <a:p>
          <a:endParaRPr lang="en-US"/>
        </a:p>
      </dgm:t>
    </dgm:pt>
    <dgm:pt modelId="{5CAB8E24-7601-422A-B528-47FA13D75BAD}" type="sibTrans" cxnId="{97AA4F24-2118-4BC3-862C-2FCEF889CAF0}">
      <dgm:prSet/>
      <dgm:spPr/>
      <dgm:t>
        <a:bodyPr/>
        <a:lstStyle/>
        <a:p>
          <a:endParaRPr lang="en-US"/>
        </a:p>
      </dgm:t>
    </dgm:pt>
    <dgm:pt modelId="{87ED0545-2EBD-4C5C-9D0B-5B2AC96518D9}">
      <dgm:prSet/>
      <dgm:spPr/>
      <dgm:t>
        <a:bodyPr/>
        <a:lstStyle/>
        <a:p>
          <a:r>
            <a:rPr lang="en-IN" b="1"/>
            <a:t>Reputational Damage: </a:t>
          </a:r>
          <a:r>
            <a:rPr lang="en-IN"/>
            <a:t>Loss of customer trust and brand value.</a:t>
          </a:r>
          <a:endParaRPr lang="en-US"/>
        </a:p>
      </dgm:t>
    </dgm:pt>
    <dgm:pt modelId="{549CCE7F-5E01-4C04-8350-AC7FECC044AB}" type="parTrans" cxnId="{8814841C-6FE7-43D1-B67C-7AF525933A01}">
      <dgm:prSet/>
      <dgm:spPr/>
      <dgm:t>
        <a:bodyPr/>
        <a:lstStyle/>
        <a:p>
          <a:endParaRPr lang="en-US"/>
        </a:p>
      </dgm:t>
    </dgm:pt>
    <dgm:pt modelId="{39A36584-7196-474D-907C-E84D956D967A}" type="sibTrans" cxnId="{8814841C-6FE7-43D1-B67C-7AF525933A01}">
      <dgm:prSet/>
      <dgm:spPr/>
      <dgm:t>
        <a:bodyPr/>
        <a:lstStyle/>
        <a:p>
          <a:endParaRPr lang="en-US"/>
        </a:p>
      </dgm:t>
    </dgm:pt>
    <dgm:pt modelId="{61DFE655-5923-4749-8E46-6684036D4E2D}" type="pres">
      <dgm:prSet presAssocID="{D64FE20E-2958-42B3-B2A9-89289D302824}" presName="outerComposite" presStyleCnt="0">
        <dgm:presLayoutVars>
          <dgm:chMax val="5"/>
          <dgm:dir/>
          <dgm:resizeHandles val="exact"/>
        </dgm:presLayoutVars>
      </dgm:prSet>
      <dgm:spPr/>
    </dgm:pt>
    <dgm:pt modelId="{0BBBFC12-D4DE-CE42-80FF-3E7C12C9B06B}" type="pres">
      <dgm:prSet presAssocID="{D64FE20E-2958-42B3-B2A9-89289D302824}" presName="dummyMaxCanvas" presStyleCnt="0">
        <dgm:presLayoutVars/>
      </dgm:prSet>
      <dgm:spPr/>
    </dgm:pt>
    <dgm:pt modelId="{4F40FF39-51B7-9049-AC2A-493CAC1825EC}" type="pres">
      <dgm:prSet presAssocID="{D64FE20E-2958-42B3-B2A9-89289D302824}" presName="FourNodes_1" presStyleLbl="node1" presStyleIdx="0" presStyleCnt="4">
        <dgm:presLayoutVars>
          <dgm:bulletEnabled val="1"/>
        </dgm:presLayoutVars>
      </dgm:prSet>
      <dgm:spPr/>
    </dgm:pt>
    <dgm:pt modelId="{46F96A4A-26E5-4D48-8DB7-EE998F84CC5D}" type="pres">
      <dgm:prSet presAssocID="{D64FE20E-2958-42B3-B2A9-89289D302824}" presName="FourNodes_2" presStyleLbl="node1" presStyleIdx="1" presStyleCnt="4">
        <dgm:presLayoutVars>
          <dgm:bulletEnabled val="1"/>
        </dgm:presLayoutVars>
      </dgm:prSet>
      <dgm:spPr/>
    </dgm:pt>
    <dgm:pt modelId="{7333C88E-12CA-084E-BF98-2CC9ED9E0724}" type="pres">
      <dgm:prSet presAssocID="{D64FE20E-2958-42B3-B2A9-89289D302824}" presName="FourNodes_3" presStyleLbl="node1" presStyleIdx="2" presStyleCnt="4">
        <dgm:presLayoutVars>
          <dgm:bulletEnabled val="1"/>
        </dgm:presLayoutVars>
      </dgm:prSet>
      <dgm:spPr/>
    </dgm:pt>
    <dgm:pt modelId="{10BE7922-0A71-FA4C-A3CA-D752F36229DF}" type="pres">
      <dgm:prSet presAssocID="{D64FE20E-2958-42B3-B2A9-89289D302824}" presName="FourNodes_4" presStyleLbl="node1" presStyleIdx="3" presStyleCnt="4">
        <dgm:presLayoutVars>
          <dgm:bulletEnabled val="1"/>
        </dgm:presLayoutVars>
      </dgm:prSet>
      <dgm:spPr/>
    </dgm:pt>
    <dgm:pt modelId="{BE4DEBD8-84D5-2743-A8DA-E5FFB7151C0B}" type="pres">
      <dgm:prSet presAssocID="{D64FE20E-2958-42B3-B2A9-89289D302824}" presName="FourConn_1-2" presStyleLbl="fgAccFollowNode1" presStyleIdx="0" presStyleCnt="3">
        <dgm:presLayoutVars>
          <dgm:bulletEnabled val="1"/>
        </dgm:presLayoutVars>
      </dgm:prSet>
      <dgm:spPr/>
    </dgm:pt>
    <dgm:pt modelId="{6F1F0B7E-695F-DA41-88D4-8AE4AF42E135}" type="pres">
      <dgm:prSet presAssocID="{D64FE20E-2958-42B3-B2A9-89289D302824}" presName="FourConn_2-3" presStyleLbl="fgAccFollowNode1" presStyleIdx="1" presStyleCnt="3">
        <dgm:presLayoutVars>
          <dgm:bulletEnabled val="1"/>
        </dgm:presLayoutVars>
      </dgm:prSet>
      <dgm:spPr/>
    </dgm:pt>
    <dgm:pt modelId="{13D1545C-8A3B-834A-8EC8-8D5FC565C677}" type="pres">
      <dgm:prSet presAssocID="{D64FE20E-2958-42B3-B2A9-89289D302824}" presName="FourConn_3-4" presStyleLbl="fgAccFollowNode1" presStyleIdx="2" presStyleCnt="3">
        <dgm:presLayoutVars>
          <dgm:bulletEnabled val="1"/>
        </dgm:presLayoutVars>
      </dgm:prSet>
      <dgm:spPr/>
    </dgm:pt>
    <dgm:pt modelId="{0B2AF85E-FB23-0D4A-B280-32794DC6F183}" type="pres">
      <dgm:prSet presAssocID="{D64FE20E-2958-42B3-B2A9-89289D302824}" presName="FourNodes_1_text" presStyleLbl="node1" presStyleIdx="3" presStyleCnt="4">
        <dgm:presLayoutVars>
          <dgm:bulletEnabled val="1"/>
        </dgm:presLayoutVars>
      </dgm:prSet>
      <dgm:spPr/>
    </dgm:pt>
    <dgm:pt modelId="{0612E79A-E1DF-F14A-B9F6-27E3BD997AEE}" type="pres">
      <dgm:prSet presAssocID="{D64FE20E-2958-42B3-B2A9-89289D302824}" presName="FourNodes_2_text" presStyleLbl="node1" presStyleIdx="3" presStyleCnt="4">
        <dgm:presLayoutVars>
          <dgm:bulletEnabled val="1"/>
        </dgm:presLayoutVars>
      </dgm:prSet>
      <dgm:spPr/>
    </dgm:pt>
    <dgm:pt modelId="{27C3FC8C-F921-074A-B3FC-E267C39FBFD1}" type="pres">
      <dgm:prSet presAssocID="{D64FE20E-2958-42B3-B2A9-89289D302824}" presName="FourNodes_3_text" presStyleLbl="node1" presStyleIdx="3" presStyleCnt="4">
        <dgm:presLayoutVars>
          <dgm:bulletEnabled val="1"/>
        </dgm:presLayoutVars>
      </dgm:prSet>
      <dgm:spPr/>
    </dgm:pt>
    <dgm:pt modelId="{CFBBF1D3-02C0-904C-894D-F1DC6B4A8337}" type="pres">
      <dgm:prSet presAssocID="{D64FE20E-2958-42B3-B2A9-89289D302824}" presName="FourNodes_4_text" presStyleLbl="node1" presStyleIdx="3" presStyleCnt="4">
        <dgm:presLayoutVars>
          <dgm:bulletEnabled val="1"/>
        </dgm:presLayoutVars>
      </dgm:prSet>
      <dgm:spPr/>
    </dgm:pt>
  </dgm:ptLst>
  <dgm:cxnLst>
    <dgm:cxn modelId="{8814841C-6FE7-43D1-B67C-7AF525933A01}" srcId="{D64FE20E-2958-42B3-B2A9-89289D302824}" destId="{87ED0545-2EBD-4C5C-9D0B-5B2AC96518D9}" srcOrd="3" destOrd="0" parTransId="{549CCE7F-5E01-4C04-8350-AC7FECC044AB}" sibTransId="{39A36584-7196-474D-907C-E84D956D967A}"/>
    <dgm:cxn modelId="{97AA4F24-2118-4BC3-862C-2FCEF889CAF0}" srcId="{D64FE20E-2958-42B3-B2A9-89289D302824}" destId="{2E7542E9-A3AC-4480-B955-5E6F35CBE206}" srcOrd="2" destOrd="0" parTransId="{177EB240-D35D-4BF2-AF7F-2447CE64B3A4}" sibTransId="{5CAB8E24-7601-422A-B528-47FA13D75BAD}"/>
    <dgm:cxn modelId="{45FD9A2C-4626-4B78-8BFD-38222B745881}" srcId="{D64FE20E-2958-42B3-B2A9-89289D302824}" destId="{90005E58-144B-4C7C-9F1C-675C2B03F997}" srcOrd="1" destOrd="0" parTransId="{295CDB92-E068-4117-B24E-05CD6A91C69C}" sibTransId="{3420D0F2-1484-4763-9475-B4F233AF1E6B}"/>
    <dgm:cxn modelId="{620A8B2F-6E97-E14C-BE2E-003036096134}" type="presOf" srcId="{D64FE20E-2958-42B3-B2A9-89289D302824}" destId="{61DFE655-5923-4749-8E46-6684036D4E2D}" srcOrd="0" destOrd="0" presId="urn:microsoft.com/office/officeart/2005/8/layout/vProcess5"/>
    <dgm:cxn modelId="{B3652C30-B546-B34C-96D5-F86ED68C133D}" type="presOf" srcId="{87ED0545-2EBD-4C5C-9D0B-5B2AC96518D9}" destId="{CFBBF1D3-02C0-904C-894D-F1DC6B4A8337}" srcOrd="1" destOrd="0" presId="urn:microsoft.com/office/officeart/2005/8/layout/vProcess5"/>
    <dgm:cxn modelId="{D99F3231-EE65-704A-B520-98321523E255}" type="presOf" srcId="{5A7E67C2-A7C6-406B-9768-2855B707E18B}" destId="{0B2AF85E-FB23-0D4A-B280-32794DC6F183}" srcOrd="1" destOrd="0" presId="urn:microsoft.com/office/officeart/2005/8/layout/vProcess5"/>
    <dgm:cxn modelId="{52048068-4CB9-0F4A-9867-A1E652EDD650}" type="presOf" srcId="{5A7E67C2-A7C6-406B-9768-2855B707E18B}" destId="{4F40FF39-51B7-9049-AC2A-493CAC1825EC}" srcOrd="0" destOrd="0" presId="urn:microsoft.com/office/officeart/2005/8/layout/vProcess5"/>
    <dgm:cxn modelId="{2EF97C71-5AD4-734E-9280-47CA8C777221}" type="presOf" srcId="{90005E58-144B-4C7C-9F1C-675C2B03F997}" destId="{0612E79A-E1DF-F14A-B9F6-27E3BD997AEE}" srcOrd="1" destOrd="0" presId="urn:microsoft.com/office/officeart/2005/8/layout/vProcess5"/>
    <dgm:cxn modelId="{15F31377-58BE-A14D-9176-342316210BD9}" type="presOf" srcId="{2E7542E9-A3AC-4480-B955-5E6F35CBE206}" destId="{27C3FC8C-F921-074A-B3FC-E267C39FBFD1}" srcOrd="1" destOrd="0" presId="urn:microsoft.com/office/officeart/2005/8/layout/vProcess5"/>
    <dgm:cxn modelId="{CD73747A-4041-7345-B448-822BF28EC709}" type="presOf" srcId="{1A4E3555-B068-47E4-905F-70596369CF75}" destId="{BE4DEBD8-84D5-2743-A8DA-E5FFB7151C0B}" srcOrd="0" destOrd="0" presId="urn:microsoft.com/office/officeart/2005/8/layout/vProcess5"/>
    <dgm:cxn modelId="{05B7A39C-281E-D843-8D66-91BBFD15E611}" type="presOf" srcId="{5CAB8E24-7601-422A-B528-47FA13D75BAD}" destId="{13D1545C-8A3B-834A-8EC8-8D5FC565C677}" srcOrd="0" destOrd="0" presId="urn:microsoft.com/office/officeart/2005/8/layout/vProcess5"/>
    <dgm:cxn modelId="{A243C1A6-B746-4179-A061-9C1F37B71211}" srcId="{D64FE20E-2958-42B3-B2A9-89289D302824}" destId="{5A7E67C2-A7C6-406B-9768-2855B707E18B}" srcOrd="0" destOrd="0" parTransId="{36EB5A17-2483-431A-B446-7983E49F778E}" sibTransId="{1A4E3555-B068-47E4-905F-70596369CF75}"/>
    <dgm:cxn modelId="{35D081CB-6AD5-3B43-980C-623D85408525}" type="presOf" srcId="{87ED0545-2EBD-4C5C-9D0B-5B2AC96518D9}" destId="{10BE7922-0A71-FA4C-A3CA-D752F36229DF}" srcOrd="0" destOrd="0" presId="urn:microsoft.com/office/officeart/2005/8/layout/vProcess5"/>
    <dgm:cxn modelId="{0F27AECE-53DE-9646-9BF6-C992B29DB884}" type="presOf" srcId="{90005E58-144B-4C7C-9F1C-675C2B03F997}" destId="{46F96A4A-26E5-4D48-8DB7-EE998F84CC5D}" srcOrd="0" destOrd="0" presId="urn:microsoft.com/office/officeart/2005/8/layout/vProcess5"/>
    <dgm:cxn modelId="{CA43D7D4-0412-7B4B-930E-82AF8DEF8CAE}" type="presOf" srcId="{3420D0F2-1484-4763-9475-B4F233AF1E6B}" destId="{6F1F0B7E-695F-DA41-88D4-8AE4AF42E135}" srcOrd="0" destOrd="0" presId="urn:microsoft.com/office/officeart/2005/8/layout/vProcess5"/>
    <dgm:cxn modelId="{B39C7BFF-95BC-5D44-BB57-29659983B8DF}" type="presOf" srcId="{2E7542E9-A3AC-4480-B955-5E6F35CBE206}" destId="{7333C88E-12CA-084E-BF98-2CC9ED9E0724}" srcOrd="0" destOrd="0" presId="urn:microsoft.com/office/officeart/2005/8/layout/vProcess5"/>
    <dgm:cxn modelId="{D7DA8CA5-8C43-5548-9D03-F9D5CE506DF4}" type="presParOf" srcId="{61DFE655-5923-4749-8E46-6684036D4E2D}" destId="{0BBBFC12-D4DE-CE42-80FF-3E7C12C9B06B}" srcOrd="0" destOrd="0" presId="urn:microsoft.com/office/officeart/2005/8/layout/vProcess5"/>
    <dgm:cxn modelId="{2DC982D2-E71F-1F4F-A397-C0FE0E95D14B}" type="presParOf" srcId="{61DFE655-5923-4749-8E46-6684036D4E2D}" destId="{4F40FF39-51B7-9049-AC2A-493CAC1825EC}" srcOrd="1" destOrd="0" presId="urn:microsoft.com/office/officeart/2005/8/layout/vProcess5"/>
    <dgm:cxn modelId="{53225B26-4410-DD49-90B2-2CEFA4AE4828}" type="presParOf" srcId="{61DFE655-5923-4749-8E46-6684036D4E2D}" destId="{46F96A4A-26E5-4D48-8DB7-EE998F84CC5D}" srcOrd="2" destOrd="0" presId="urn:microsoft.com/office/officeart/2005/8/layout/vProcess5"/>
    <dgm:cxn modelId="{BC0C5955-38D4-DB45-92AC-EF8A626C3DDB}" type="presParOf" srcId="{61DFE655-5923-4749-8E46-6684036D4E2D}" destId="{7333C88E-12CA-084E-BF98-2CC9ED9E0724}" srcOrd="3" destOrd="0" presId="urn:microsoft.com/office/officeart/2005/8/layout/vProcess5"/>
    <dgm:cxn modelId="{5349C0C1-2B03-CA44-AA3C-D1D79EEDFC40}" type="presParOf" srcId="{61DFE655-5923-4749-8E46-6684036D4E2D}" destId="{10BE7922-0A71-FA4C-A3CA-D752F36229DF}" srcOrd="4" destOrd="0" presId="urn:microsoft.com/office/officeart/2005/8/layout/vProcess5"/>
    <dgm:cxn modelId="{5301AB7D-68C3-1540-99FC-BC8E4649D2C1}" type="presParOf" srcId="{61DFE655-5923-4749-8E46-6684036D4E2D}" destId="{BE4DEBD8-84D5-2743-A8DA-E5FFB7151C0B}" srcOrd="5" destOrd="0" presId="urn:microsoft.com/office/officeart/2005/8/layout/vProcess5"/>
    <dgm:cxn modelId="{34A5B63E-4B56-F04E-BEA3-337BA6CB08B9}" type="presParOf" srcId="{61DFE655-5923-4749-8E46-6684036D4E2D}" destId="{6F1F0B7E-695F-DA41-88D4-8AE4AF42E135}" srcOrd="6" destOrd="0" presId="urn:microsoft.com/office/officeart/2005/8/layout/vProcess5"/>
    <dgm:cxn modelId="{7D24DD89-380E-6144-964C-D7F64F8A0565}" type="presParOf" srcId="{61DFE655-5923-4749-8E46-6684036D4E2D}" destId="{13D1545C-8A3B-834A-8EC8-8D5FC565C677}" srcOrd="7" destOrd="0" presId="urn:microsoft.com/office/officeart/2005/8/layout/vProcess5"/>
    <dgm:cxn modelId="{4C9DF2A4-FA5F-4147-86D6-C3FFCB32D85A}" type="presParOf" srcId="{61DFE655-5923-4749-8E46-6684036D4E2D}" destId="{0B2AF85E-FB23-0D4A-B280-32794DC6F183}" srcOrd="8" destOrd="0" presId="urn:microsoft.com/office/officeart/2005/8/layout/vProcess5"/>
    <dgm:cxn modelId="{95BFF3A4-4FB1-0A47-B4A2-18E3D3B6227B}" type="presParOf" srcId="{61DFE655-5923-4749-8E46-6684036D4E2D}" destId="{0612E79A-E1DF-F14A-B9F6-27E3BD997AEE}" srcOrd="9" destOrd="0" presId="urn:microsoft.com/office/officeart/2005/8/layout/vProcess5"/>
    <dgm:cxn modelId="{7FF4AA35-9938-7C47-9005-CFE8FAD0FE00}" type="presParOf" srcId="{61DFE655-5923-4749-8E46-6684036D4E2D}" destId="{27C3FC8C-F921-074A-B3FC-E267C39FBFD1}" srcOrd="10" destOrd="0" presId="urn:microsoft.com/office/officeart/2005/8/layout/vProcess5"/>
    <dgm:cxn modelId="{E2C3FD03-5515-F245-8F44-F616D48D83FA}" type="presParOf" srcId="{61DFE655-5923-4749-8E46-6684036D4E2D}" destId="{CFBBF1D3-02C0-904C-894D-F1DC6B4A8337}"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8F7362-2C75-43D5-839C-3B4BB9385764}" type="doc">
      <dgm:prSet loTypeId="urn:microsoft.com/office/officeart/2018/2/layout/IconLabelList" loCatId="icon" qsTypeId="urn:microsoft.com/office/officeart/2005/8/quickstyle/3d1" qsCatId="3D" csTypeId="urn:microsoft.com/office/officeart/2005/8/colors/accent1_2" csCatId="accent1" phldr="1"/>
      <dgm:spPr/>
      <dgm:t>
        <a:bodyPr/>
        <a:lstStyle/>
        <a:p>
          <a:endParaRPr lang="en-US"/>
        </a:p>
      </dgm:t>
    </dgm:pt>
    <dgm:pt modelId="{9A584547-74BD-4A38-B80A-FC0C57AB2BC2}">
      <dgm:prSet/>
      <dgm:spPr/>
      <dgm:t>
        <a:bodyPr/>
        <a:lstStyle/>
        <a:p>
          <a:pPr>
            <a:lnSpc>
              <a:spcPct val="100000"/>
            </a:lnSpc>
          </a:pPr>
          <a:r>
            <a:rPr lang="en-US" dirty="0"/>
            <a:t>“No technology that’s connected to the internet is </a:t>
          </a:r>
          <a:r>
            <a:rPr lang="en-US" dirty="0" err="1"/>
            <a:t>unhackable</a:t>
          </a:r>
          <a:r>
            <a:rPr lang="en-US" dirty="0"/>
            <a:t>.” — Abhijit </a:t>
          </a:r>
          <a:r>
            <a:rPr lang="en-US" dirty="0" err="1"/>
            <a:t>Naskar</a:t>
          </a:r>
          <a:endParaRPr lang="en-US" dirty="0"/>
        </a:p>
      </dgm:t>
    </dgm:pt>
    <dgm:pt modelId="{5100CEA6-CA7B-44EF-84B2-25E5D36F7A69}" type="parTrans" cxnId="{DAC7B973-3FDA-46A9-9643-A5C982E0F8FA}">
      <dgm:prSet/>
      <dgm:spPr/>
      <dgm:t>
        <a:bodyPr/>
        <a:lstStyle/>
        <a:p>
          <a:endParaRPr lang="en-US"/>
        </a:p>
      </dgm:t>
    </dgm:pt>
    <dgm:pt modelId="{6FC762F1-7FA7-4FF4-865D-BCB98CAF85DA}" type="sibTrans" cxnId="{DAC7B973-3FDA-46A9-9643-A5C982E0F8FA}">
      <dgm:prSet/>
      <dgm:spPr/>
      <dgm:t>
        <a:bodyPr/>
        <a:lstStyle/>
        <a:p>
          <a:endParaRPr lang="en-US"/>
        </a:p>
      </dgm:t>
    </dgm:pt>
    <dgm:pt modelId="{7F177233-8626-4457-AF20-79EC6E93CD3C}">
      <dgm:prSet/>
      <dgm:spPr/>
      <dgm:t>
        <a:bodyPr/>
        <a:lstStyle/>
        <a:p>
          <a:pPr>
            <a:lnSpc>
              <a:spcPct val="100000"/>
            </a:lnSpc>
          </a:pPr>
          <a:r>
            <a:rPr lang="en-US" dirty="0"/>
            <a:t>A Cloud Security Alliance report revealed that </a:t>
          </a:r>
          <a:r>
            <a:rPr lang="en-US" u="sng" dirty="0"/>
            <a:t>98% of organizations worldwide use cloud services</a:t>
          </a:r>
          <a:r>
            <a:rPr lang="en-US" dirty="0"/>
            <a:t>. </a:t>
          </a:r>
          <a:r>
            <a:rPr lang="en-US" baseline="30000" dirty="0">
              <a:hlinkClick xmlns:r="http://schemas.openxmlformats.org/officeDocument/2006/relationships" r:id="rId1"/>
            </a:rPr>
            <a:t>Source: CSA</a:t>
          </a:r>
          <a:endParaRPr lang="en-US" dirty="0"/>
        </a:p>
      </dgm:t>
    </dgm:pt>
    <dgm:pt modelId="{7AA5360C-9697-4822-BB31-86300D000ECD}" type="parTrans" cxnId="{765BBB98-9DF8-4DF5-A85C-C5E4B173A058}">
      <dgm:prSet/>
      <dgm:spPr/>
      <dgm:t>
        <a:bodyPr/>
        <a:lstStyle/>
        <a:p>
          <a:endParaRPr lang="en-US"/>
        </a:p>
      </dgm:t>
    </dgm:pt>
    <dgm:pt modelId="{59690791-B222-4016-84DA-F870587CDFB0}" type="sibTrans" cxnId="{765BBB98-9DF8-4DF5-A85C-C5E4B173A058}">
      <dgm:prSet/>
      <dgm:spPr/>
      <dgm:t>
        <a:bodyPr/>
        <a:lstStyle/>
        <a:p>
          <a:endParaRPr lang="en-US"/>
        </a:p>
      </dgm:t>
    </dgm:pt>
    <dgm:pt modelId="{CBE0360C-6F00-4FF3-B6D0-CD94BDE702D3}">
      <dgm:prSet/>
      <dgm:spPr/>
      <dgm:t>
        <a:bodyPr/>
        <a:lstStyle/>
        <a:p>
          <a:pPr>
            <a:lnSpc>
              <a:spcPct val="100000"/>
            </a:lnSpc>
          </a:pPr>
          <a:r>
            <a:rPr lang="en-US" dirty="0"/>
            <a:t>95% of companies are concerned about cloud security. </a:t>
          </a:r>
          <a:r>
            <a:rPr lang="en-US" baseline="30000" dirty="0">
              <a:hlinkClick xmlns:r="http://schemas.openxmlformats.org/officeDocument/2006/relationships" r:id="rId2"/>
            </a:rPr>
            <a:t>Source: Fortinet</a:t>
          </a:r>
          <a:endParaRPr lang="en-US" dirty="0"/>
        </a:p>
      </dgm:t>
    </dgm:pt>
    <dgm:pt modelId="{3630B146-09CC-4937-B271-AD3F7697CF84}" type="parTrans" cxnId="{D801E82B-4508-499E-9E00-0CA6829BF257}">
      <dgm:prSet/>
      <dgm:spPr/>
      <dgm:t>
        <a:bodyPr/>
        <a:lstStyle/>
        <a:p>
          <a:endParaRPr lang="en-US"/>
        </a:p>
      </dgm:t>
    </dgm:pt>
    <dgm:pt modelId="{009D8344-A354-40D5-AB12-879BB313F09E}" type="sibTrans" cxnId="{D801E82B-4508-499E-9E00-0CA6829BF257}">
      <dgm:prSet/>
      <dgm:spPr/>
      <dgm:t>
        <a:bodyPr/>
        <a:lstStyle/>
        <a:p>
          <a:endParaRPr lang="en-US"/>
        </a:p>
      </dgm:t>
    </dgm:pt>
    <dgm:pt modelId="{A3DA5BBD-C1B8-4A57-9948-DF18CBA06C2C}" type="pres">
      <dgm:prSet presAssocID="{0B8F7362-2C75-43D5-839C-3B4BB9385764}" presName="root" presStyleCnt="0">
        <dgm:presLayoutVars>
          <dgm:dir/>
          <dgm:resizeHandles val="exact"/>
        </dgm:presLayoutVars>
      </dgm:prSet>
      <dgm:spPr/>
    </dgm:pt>
    <dgm:pt modelId="{EF50C898-1A0A-40E3-94FE-9DBA02DB84EA}" type="pres">
      <dgm:prSet presAssocID="{9A584547-74BD-4A38-B80A-FC0C57AB2BC2}" presName="compNode" presStyleCnt="0"/>
      <dgm:spPr/>
    </dgm:pt>
    <dgm:pt modelId="{1FA2A197-3AE7-46EA-9B59-A176683311F7}" type="pres">
      <dgm:prSet presAssocID="{9A584547-74BD-4A38-B80A-FC0C57AB2BC2}"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a:ext>
      </dgm:extLst>
    </dgm:pt>
    <dgm:pt modelId="{8E1C6339-7518-432C-B1FB-8E5786130B2B}" type="pres">
      <dgm:prSet presAssocID="{9A584547-74BD-4A38-B80A-FC0C57AB2BC2}" presName="spaceRect" presStyleCnt="0"/>
      <dgm:spPr/>
    </dgm:pt>
    <dgm:pt modelId="{0272BB1E-FACA-4378-9ED2-46A343B14E07}" type="pres">
      <dgm:prSet presAssocID="{9A584547-74BD-4A38-B80A-FC0C57AB2BC2}" presName="textRect" presStyleLbl="revTx" presStyleIdx="0" presStyleCnt="3">
        <dgm:presLayoutVars>
          <dgm:chMax val="1"/>
          <dgm:chPref val="1"/>
        </dgm:presLayoutVars>
      </dgm:prSet>
      <dgm:spPr/>
    </dgm:pt>
    <dgm:pt modelId="{4D836D8F-4E8B-4854-8FAA-76D3CEACB36F}" type="pres">
      <dgm:prSet presAssocID="{6FC762F1-7FA7-4FF4-865D-BCB98CAF85DA}" presName="sibTrans" presStyleCnt="0"/>
      <dgm:spPr/>
    </dgm:pt>
    <dgm:pt modelId="{2F675A71-BDB1-4DD4-BEC3-8A0B89D95E29}" type="pres">
      <dgm:prSet presAssocID="{7F177233-8626-4457-AF20-79EC6E93CD3C}" presName="compNode" presStyleCnt="0"/>
      <dgm:spPr/>
    </dgm:pt>
    <dgm:pt modelId="{233B47CD-637C-4A9E-94F7-C3F1CCE9E172}" type="pres">
      <dgm:prSet presAssocID="{7F177233-8626-4457-AF20-79EC6E93CD3C}"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ing Cloud"/>
        </a:ext>
      </dgm:extLst>
    </dgm:pt>
    <dgm:pt modelId="{26BD2CCE-D5D6-481F-8220-251FE4BBDDF1}" type="pres">
      <dgm:prSet presAssocID="{7F177233-8626-4457-AF20-79EC6E93CD3C}" presName="spaceRect" presStyleCnt="0"/>
      <dgm:spPr/>
    </dgm:pt>
    <dgm:pt modelId="{1A8DB976-C0D0-4D24-97CF-54E666305521}" type="pres">
      <dgm:prSet presAssocID="{7F177233-8626-4457-AF20-79EC6E93CD3C}" presName="textRect" presStyleLbl="revTx" presStyleIdx="1" presStyleCnt="3">
        <dgm:presLayoutVars>
          <dgm:chMax val="1"/>
          <dgm:chPref val="1"/>
        </dgm:presLayoutVars>
      </dgm:prSet>
      <dgm:spPr/>
    </dgm:pt>
    <dgm:pt modelId="{3E582021-3690-4BB6-B278-1BF730C4CACD}" type="pres">
      <dgm:prSet presAssocID="{59690791-B222-4016-84DA-F870587CDFB0}" presName="sibTrans" presStyleCnt="0"/>
      <dgm:spPr/>
    </dgm:pt>
    <dgm:pt modelId="{66EA347E-C4DA-4228-AD27-4109CB2D8AE3}" type="pres">
      <dgm:prSet presAssocID="{CBE0360C-6F00-4FF3-B6D0-CD94BDE702D3}" presName="compNode" presStyleCnt="0"/>
      <dgm:spPr/>
    </dgm:pt>
    <dgm:pt modelId="{3DC452E4-5F64-44CB-B021-198210A74C10}" type="pres">
      <dgm:prSet presAssocID="{CBE0360C-6F00-4FF3-B6D0-CD94BDE702D3}"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oud Computing"/>
        </a:ext>
      </dgm:extLst>
    </dgm:pt>
    <dgm:pt modelId="{C5DE5786-7BF8-49A3-8543-FB84767D07CA}" type="pres">
      <dgm:prSet presAssocID="{CBE0360C-6F00-4FF3-B6D0-CD94BDE702D3}" presName="spaceRect" presStyleCnt="0"/>
      <dgm:spPr/>
    </dgm:pt>
    <dgm:pt modelId="{5E53B93D-5C3B-4A3D-96F9-9DA9B58D584F}" type="pres">
      <dgm:prSet presAssocID="{CBE0360C-6F00-4FF3-B6D0-CD94BDE702D3}" presName="textRect" presStyleLbl="revTx" presStyleIdx="2" presStyleCnt="3">
        <dgm:presLayoutVars>
          <dgm:chMax val="1"/>
          <dgm:chPref val="1"/>
        </dgm:presLayoutVars>
      </dgm:prSet>
      <dgm:spPr/>
    </dgm:pt>
  </dgm:ptLst>
  <dgm:cxnLst>
    <dgm:cxn modelId="{D801E82B-4508-499E-9E00-0CA6829BF257}" srcId="{0B8F7362-2C75-43D5-839C-3B4BB9385764}" destId="{CBE0360C-6F00-4FF3-B6D0-CD94BDE702D3}" srcOrd="2" destOrd="0" parTransId="{3630B146-09CC-4937-B271-AD3F7697CF84}" sibTransId="{009D8344-A354-40D5-AB12-879BB313F09E}"/>
    <dgm:cxn modelId="{CAA0C953-4387-49D9-BB5E-613B65FE4964}" type="presOf" srcId="{0B8F7362-2C75-43D5-839C-3B4BB9385764}" destId="{A3DA5BBD-C1B8-4A57-9948-DF18CBA06C2C}" srcOrd="0" destOrd="0" presId="urn:microsoft.com/office/officeart/2018/2/layout/IconLabelList"/>
    <dgm:cxn modelId="{DAC7B973-3FDA-46A9-9643-A5C982E0F8FA}" srcId="{0B8F7362-2C75-43D5-839C-3B4BB9385764}" destId="{9A584547-74BD-4A38-B80A-FC0C57AB2BC2}" srcOrd="0" destOrd="0" parTransId="{5100CEA6-CA7B-44EF-84B2-25E5D36F7A69}" sibTransId="{6FC762F1-7FA7-4FF4-865D-BCB98CAF85DA}"/>
    <dgm:cxn modelId="{75658289-8748-1A40-98FB-73E6B42E7E55}" type="presOf" srcId="{9A584547-74BD-4A38-B80A-FC0C57AB2BC2}" destId="{0272BB1E-FACA-4378-9ED2-46A343B14E07}" srcOrd="0" destOrd="0" presId="urn:microsoft.com/office/officeart/2018/2/layout/IconLabelList"/>
    <dgm:cxn modelId="{765BBB98-9DF8-4DF5-A85C-C5E4B173A058}" srcId="{0B8F7362-2C75-43D5-839C-3B4BB9385764}" destId="{7F177233-8626-4457-AF20-79EC6E93CD3C}" srcOrd="1" destOrd="0" parTransId="{7AA5360C-9697-4822-BB31-86300D000ECD}" sibTransId="{59690791-B222-4016-84DA-F870587CDFB0}"/>
    <dgm:cxn modelId="{6DB48F9D-B08D-384E-A7D9-8212F4EFC9F9}" type="presOf" srcId="{CBE0360C-6F00-4FF3-B6D0-CD94BDE702D3}" destId="{5E53B93D-5C3B-4A3D-96F9-9DA9B58D584F}" srcOrd="0" destOrd="0" presId="urn:microsoft.com/office/officeart/2018/2/layout/IconLabelList"/>
    <dgm:cxn modelId="{520BC7CA-C04D-6349-8642-7438DA5D683E}" type="presOf" srcId="{7F177233-8626-4457-AF20-79EC6E93CD3C}" destId="{1A8DB976-C0D0-4D24-97CF-54E666305521}" srcOrd="0" destOrd="0" presId="urn:microsoft.com/office/officeart/2018/2/layout/IconLabelList"/>
    <dgm:cxn modelId="{D08AC731-F127-854F-A026-990F0E598D06}" type="presParOf" srcId="{A3DA5BBD-C1B8-4A57-9948-DF18CBA06C2C}" destId="{EF50C898-1A0A-40E3-94FE-9DBA02DB84EA}" srcOrd="0" destOrd="0" presId="urn:microsoft.com/office/officeart/2018/2/layout/IconLabelList"/>
    <dgm:cxn modelId="{88727319-626C-4C4C-846D-BD6B053725E0}" type="presParOf" srcId="{EF50C898-1A0A-40E3-94FE-9DBA02DB84EA}" destId="{1FA2A197-3AE7-46EA-9B59-A176683311F7}" srcOrd="0" destOrd="0" presId="urn:microsoft.com/office/officeart/2018/2/layout/IconLabelList"/>
    <dgm:cxn modelId="{DADA35CF-07AD-5342-9300-2FD0D986314B}" type="presParOf" srcId="{EF50C898-1A0A-40E3-94FE-9DBA02DB84EA}" destId="{8E1C6339-7518-432C-B1FB-8E5786130B2B}" srcOrd="1" destOrd="0" presId="urn:microsoft.com/office/officeart/2018/2/layout/IconLabelList"/>
    <dgm:cxn modelId="{F6043FCF-B5D1-3648-B2FC-9125878822E6}" type="presParOf" srcId="{EF50C898-1A0A-40E3-94FE-9DBA02DB84EA}" destId="{0272BB1E-FACA-4378-9ED2-46A343B14E07}" srcOrd="2" destOrd="0" presId="urn:microsoft.com/office/officeart/2018/2/layout/IconLabelList"/>
    <dgm:cxn modelId="{FEC09F7B-00AF-1146-B95C-0A62A509DDDC}" type="presParOf" srcId="{A3DA5BBD-C1B8-4A57-9948-DF18CBA06C2C}" destId="{4D836D8F-4E8B-4854-8FAA-76D3CEACB36F}" srcOrd="1" destOrd="0" presId="urn:microsoft.com/office/officeart/2018/2/layout/IconLabelList"/>
    <dgm:cxn modelId="{D46048BB-EA85-0F45-9721-CA1D4BA16A71}" type="presParOf" srcId="{A3DA5BBD-C1B8-4A57-9948-DF18CBA06C2C}" destId="{2F675A71-BDB1-4DD4-BEC3-8A0B89D95E29}" srcOrd="2" destOrd="0" presId="urn:microsoft.com/office/officeart/2018/2/layout/IconLabelList"/>
    <dgm:cxn modelId="{55200E8F-CCAF-524C-A705-3A03BA61E8A7}" type="presParOf" srcId="{2F675A71-BDB1-4DD4-BEC3-8A0B89D95E29}" destId="{233B47CD-637C-4A9E-94F7-C3F1CCE9E172}" srcOrd="0" destOrd="0" presId="urn:microsoft.com/office/officeart/2018/2/layout/IconLabelList"/>
    <dgm:cxn modelId="{20123D1F-6F33-324D-BD2C-50FB30F1F352}" type="presParOf" srcId="{2F675A71-BDB1-4DD4-BEC3-8A0B89D95E29}" destId="{26BD2CCE-D5D6-481F-8220-251FE4BBDDF1}" srcOrd="1" destOrd="0" presId="urn:microsoft.com/office/officeart/2018/2/layout/IconLabelList"/>
    <dgm:cxn modelId="{5B230203-741F-3146-B1F9-8A81C3AA13A9}" type="presParOf" srcId="{2F675A71-BDB1-4DD4-BEC3-8A0B89D95E29}" destId="{1A8DB976-C0D0-4D24-97CF-54E666305521}" srcOrd="2" destOrd="0" presId="urn:microsoft.com/office/officeart/2018/2/layout/IconLabelList"/>
    <dgm:cxn modelId="{A6D51CE6-BE37-3C48-8409-405977790DAE}" type="presParOf" srcId="{A3DA5BBD-C1B8-4A57-9948-DF18CBA06C2C}" destId="{3E582021-3690-4BB6-B278-1BF730C4CACD}" srcOrd="3" destOrd="0" presId="urn:microsoft.com/office/officeart/2018/2/layout/IconLabelList"/>
    <dgm:cxn modelId="{65C9C886-B0DB-E54E-9A25-5B4813DB8742}" type="presParOf" srcId="{A3DA5BBD-C1B8-4A57-9948-DF18CBA06C2C}" destId="{66EA347E-C4DA-4228-AD27-4109CB2D8AE3}" srcOrd="4" destOrd="0" presId="urn:microsoft.com/office/officeart/2018/2/layout/IconLabelList"/>
    <dgm:cxn modelId="{A3D919D3-0D1A-304A-AAB8-73B158B1D7C8}" type="presParOf" srcId="{66EA347E-C4DA-4228-AD27-4109CB2D8AE3}" destId="{3DC452E4-5F64-44CB-B021-198210A74C10}" srcOrd="0" destOrd="0" presId="urn:microsoft.com/office/officeart/2018/2/layout/IconLabelList"/>
    <dgm:cxn modelId="{8D94195C-CE57-4D4E-9BE7-4D43B71ADDF7}" type="presParOf" srcId="{66EA347E-C4DA-4228-AD27-4109CB2D8AE3}" destId="{C5DE5786-7BF8-49A3-8543-FB84767D07CA}" srcOrd="1" destOrd="0" presId="urn:microsoft.com/office/officeart/2018/2/layout/IconLabelList"/>
    <dgm:cxn modelId="{A1B57829-0E27-BB46-8445-6ECFDACB6C9F}" type="presParOf" srcId="{66EA347E-C4DA-4228-AD27-4109CB2D8AE3}" destId="{5E53B93D-5C3B-4A3D-96F9-9DA9B58D584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0FF39-51B7-9049-AC2A-493CAC1825EC}">
      <dsp:nvSpPr>
        <dsp:cNvPr id="0" name=""/>
        <dsp:cNvSpPr/>
      </dsp:nvSpPr>
      <dsp:spPr>
        <a:xfrm>
          <a:off x="0" y="0"/>
          <a:ext cx="4217906" cy="7927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Data Breaches: </a:t>
          </a:r>
          <a:r>
            <a:rPr lang="en-IN" sz="1500" kern="1200"/>
            <a:t>Loss of sensitive data (customer information, financial records, intellectual property).</a:t>
          </a:r>
          <a:endParaRPr lang="en-US" sz="1500" kern="1200"/>
        </a:p>
      </dsp:txBody>
      <dsp:txXfrm>
        <a:off x="23218" y="23218"/>
        <a:ext cx="3295514" cy="746284"/>
      </dsp:txXfrm>
    </dsp:sp>
    <dsp:sp modelId="{46F96A4A-26E5-4D48-8DB7-EE998F84CC5D}">
      <dsp:nvSpPr>
        <dsp:cNvPr id="0" name=""/>
        <dsp:cNvSpPr/>
      </dsp:nvSpPr>
      <dsp:spPr>
        <a:xfrm>
          <a:off x="353249" y="936851"/>
          <a:ext cx="4217906" cy="7927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Downtime: </a:t>
          </a:r>
          <a:r>
            <a:rPr lang="en-IN" sz="1500" kern="1200"/>
            <a:t>Disruption of business operations and loss of revenue.</a:t>
          </a:r>
          <a:endParaRPr lang="en-US" sz="1500" kern="1200"/>
        </a:p>
      </dsp:txBody>
      <dsp:txXfrm>
        <a:off x="376467" y="960069"/>
        <a:ext cx="3302952" cy="746284"/>
      </dsp:txXfrm>
    </dsp:sp>
    <dsp:sp modelId="{7333C88E-12CA-084E-BF98-2CC9ED9E0724}">
      <dsp:nvSpPr>
        <dsp:cNvPr id="0" name=""/>
        <dsp:cNvSpPr/>
      </dsp:nvSpPr>
      <dsp:spPr>
        <a:xfrm>
          <a:off x="701226" y="1873703"/>
          <a:ext cx="4217906" cy="7927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Compliance Violations: </a:t>
          </a:r>
          <a:r>
            <a:rPr lang="en-IN" sz="1500" kern="1200"/>
            <a:t>Regulatory fines and legal liabilities.</a:t>
          </a:r>
          <a:endParaRPr lang="en-US" sz="1500" kern="1200"/>
        </a:p>
      </dsp:txBody>
      <dsp:txXfrm>
        <a:off x="724444" y="1896921"/>
        <a:ext cx="3308224" cy="746284"/>
      </dsp:txXfrm>
    </dsp:sp>
    <dsp:sp modelId="{10BE7922-0A71-FA4C-A3CA-D752F36229DF}">
      <dsp:nvSpPr>
        <dsp:cNvPr id="0" name=""/>
        <dsp:cNvSpPr/>
      </dsp:nvSpPr>
      <dsp:spPr>
        <a:xfrm>
          <a:off x="1054476" y="2810555"/>
          <a:ext cx="4217906" cy="7927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Reputational Damage: </a:t>
          </a:r>
          <a:r>
            <a:rPr lang="en-IN" sz="1500" kern="1200"/>
            <a:t>Loss of customer trust and brand value.</a:t>
          </a:r>
          <a:endParaRPr lang="en-US" sz="1500" kern="1200"/>
        </a:p>
      </dsp:txBody>
      <dsp:txXfrm>
        <a:off x="1077694" y="2833773"/>
        <a:ext cx="3302952" cy="746284"/>
      </dsp:txXfrm>
    </dsp:sp>
    <dsp:sp modelId="{BE4DEBD8-84D5-2743-A8DA-E5FFB7151C0B}">
      <dsp:nvSpPr>
        <dsp:cNvPr id="0" name=""/>
        <dsp:cNvSpPr/>
      </dsp:nvSpPr>
      <dsp:spPr>
        <a:xfrm>
          <a:off x="3702637" y="607152"/>
          <a:ext cx="515268" cy="51526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818572" y="607152"/>
        <a:ext cx="283398" cy="387739"/>
      </dsp:txXfrm>
    </dsp:sp>
    <dsp:sp modelId="{6F1F0B7E-695F-DA41-88D4-8AE4AF42E135}">
      <dsp:nvSpPr>
        <dsp:cNvPr id="0" name=""/>
        <dsp:cNvSpPr/>
      </dsp:nvSpPr>
      <dsp:spPr>
        <a:xfrm>
          <a:off x="4055887" y="1544003"/>
          <a:ext cx="515268" cy="51526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171822" y="1544003"/>
        <a:ext cx="283398" cy="387739"/>
      </dsp:txXfrm>
    </dsp:sp>
    <dsp:sp modelId="{13D1545C-8A3B-834A-8EC8-8D5FC565C677}">
      <dsp:nvSpPr>
        <dsp:cNvPr id="0" name=""/>
        <dsp:cNvSpPr/>
      </dsp:nvSpPr>
      <dsp:spPr>
        <a:xfrm>
          <a:off x="4403864" y="2480855"/>
          <a:ext cx="515268" cy="51526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519799" y="2480855"/>
        <a:ext cx="283398" cy="387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2A197-3AE7-46EA-9B59-A176683311F7}">
      <dsp:nvSpPr>
        <dsp:cNvPr id="0" name=""/>
        <dsp:cNvSpPr/>
      </dsp:nvSpPr>
      <dsp:spPr>
        <a:xfrm>
          <a:off x="1163789" y="431656"/>
          <a:ext cx="1505947" cy="1505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272BB1E-FACA-4378-9ED2-46A343B14E07}">
      <dsp:nvSpPr>
        <dsp:cNvPr id="0" name=""/>
        <dsp:cNvSpPr/>
      </dsp:nvSpPr>
      <dsp:spPr>
        <a:xfrm>
          <a:off x="243488" y="2330579"/>
          <a:ext cx="33465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“No technology that’s connected to the internet is </a:t>
          </a:r>
          <a:r>
            <a:rPr lang="en-US" sz="1500" kern="1200" dirty="0" err="1"/>
            <a:t>unhackable</a:t>
          </a:r>
          <a:r>
            <a:rPr lang="en-US" sz="1500" kern="1200" dirty="0"/>
            <a:t>.” — Abhijit </a:t>
          </a:r>
          <a:r>
            <a:rPr lang="en-US" sz="1500" kern="1200" dirty="0" err="1"/>
            <a:t>Naskar</a:t>
          </a:r>
          <a:endParaRPr lang="en-US" sz="1500" kern="1200" dirty="0"/>
        </a:p>
      </dsp:txBody>
      <dsp:txXfrm>
        <a:off x="243488" y="2330579"/>
        <a:ext cx="3346549" cy="720000"/>
      </dsp:txXfrm>
    </dsp:sp>
    <dsp:sp modelId="{233B47CD-637C-4A9E-94F7-C3F1CCE9E172}">
      <dsp:nvSpPr>
        <dsp:cNvPr id="0" name=""/>
        <dsp:cNvSpPr/>
      </dsp:nvSpPr>
      <dsp:spPr>
        <a:xfrm>
          <a:off x="5095985" y="431656"/>
          <a:ext cx="1505947" cy="1505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A8DB976-C0D0-4D24-97CF-54E666305521}">
      <dsp:nvSpPr>
        <dsp:cNvPr id="0" name=""/>
        <dsp:cNvSpPr/>
      </dsp:nvSpPr>
      <dsp:spPr>
        <a:xfrm>
          <a:off x="4175684" y="2330579"/>
          <a:ext cx="33465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A Cloud Security Alliance report revealed that </a:t>
          </a:r>
          <a:r>
            <a:rPr lang="en-US" sz="1500" u="sng" kern="1200" dirty="0"/>
            <a:t>98% of organizations worldwide use cloud services</a:t>
          </a:r>
          <a:r>
            <a:rPr lang="en-US" sz="1500" kern="1200" dirty="0"/>
            <a:t>. </a:t>
          </a:r>
          <a:r>
            <a:rPr lang="en-US" sz="1500" kern="1200" baseline="30000" dirty="0">
              <a:hlinkClick xmlns:r="http://schemas.openxmlformats.org/officeDocument/2006/relationships" r:id="rId5"/>
            </a:rPr>
            <a:t>Source: CSA</a:t>
          </a:r>
          <a:endParaRPr lang="en-US" sz="1500" kern="1200" dirty="0"/>
        </a:p>
      </dsp:txBody>
      <dsp:txXfrm>
        <a:off x="4175684" y="2330579"/>
        <a:ext cx="3346549" cy="720000"/>
      </dsp:txXfrm>
    </dsp:sp>
    <dsp:sp modelId="{3DC452E4-5F64-44CB-B021-198210A74C10}">
      <dsp:nvSpPr>
        <dsp:cNvPr id="0" name=""/>
        <dsp:cNvSpPr/>
      </dsp:nvSpPr>
      <dsp:spPr>
        <a:xfrm>
          <a:off x="9028181" y="431656"/>
          <a:ext cx="1505947" cy="150594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E53B93D-5C3B-4A3D-96F9-9DA9B58D584F}">
      <dsp:nvSpPr>
        <dsp:cNvPr id="0" name=""/>
        <dsp:cNvSpPr/>
      </dsp:nvSpPr>
      <dsp:spPr>
        <a:xfrm>
          <a:off x="8107880" y="2330579"/>
          <a:ext cx="33465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95% of companies are concerned about cloud security. </a:t>
          </a:r>
          <a:r>
            <a:rPr lang="en-US" sz="1500" kern="1200" baseline="30000" dirty="0">
              <a:hlinkClick xmlns:r="http://schemas.openxmlformats.org/officeDocument/2006/relationships" r:id="rId8"/>
            </a:rPr>
            <a:t>Source: Fortinet</a:t>
          </a:r>
          <a:endParaRPr lang="en-US" sz="1500" kern="1200" dirty="0"/>
        </a:p>
      </dsp:txBody>
      <dsp:txXfrm>
        <a:off x="8107880" y="2330579"/>
        <a:ext cx="3346549"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E526C-1F66-A343-BA82-5CB8405C81AD}" type="datetimeFigureOut">
              <a:rPr lang="en-US" smtClean="0"/>
              <a:t>7/29/24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8921A-9167-1B43-96F5-5A94B9FF053E}" type="slidenum">
              <a:rPr lang="en-US" smtClean="0"/>
              <a:t>‹#›</a:t>
            </a:fld>
            <a:endParaRPr lang="en-US"/>
          </a:p>
        </p:txBody>
      </p:sp>
    </p:spTree>
    <p:extLst>
      <p:ext uri="{BB962C8B-B14F-4D97-AF65-F5344CB8AC3E}">
        <p14:creationId xmlns:p14="http://schemas.microsoft.com/office/powerpoint/2010/main" val="1918116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8B6E1B-A30A-3F4C-9CDC-3563261FCA63}" type="slidenum">
              <a:rPr lang="en-US" smtClean="0"/>
              <a:t>3</a:t>
            </a:fld>
            <a:endParaRPr lang="en-US"/>
          </a:p>
        </p:txBody>
      </p:sp>
    </p:spTree>
    <p:extLst>
      <p:ext uri="{BB962C8B-B14F-4D97-AF65-F5344CB8AC3E}">
        <p14:creationId xmlns:p14="http://schemas.microsoft.com/office/powerpoint/2010/main" val="253094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cams.mit.edu</a:t>
            </a:r>
            <a:r>
              <a:rPr lang="en-IN" dirty="0"/>
              <a:t>/</a:t>
            </a:r>
            <a:r>
              <a:rPr lang="en-IN" dirty="0" err="1"/>
              <a:t>wp</a:t>
            </a:r>
            <a:r>
              <a:rPr lang="en-IN" dirty="0"/>
              <a:t>-content/uploads/</a:t>
            </a:r>
            <a:r>
              <a:rPr lang="en-IN" dirty="0" err="1"/>
              <a:t>capitalonedatapaper.pdf</a:t>
            </a:r>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23</a:t>
            </a:fld>
            <a:endParaRPr lang="en-US"/>
          </a:p>
        </p:txBody>
      </p:sp>
    </p:spTree>
    <p:extLst>
      <p:ext uri="{BB962C8B-B14F-4D97-AF65-F5344CB8AC3E}">
        <p14:creationId xmlns:p14="http://schemas.microsoft.com/office/powerpoint/2010/main" val="1193311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www.wired.com</a:t>
            </a:r>
            <a:r>
              <a:rPr lang="en-IN" dirty="0"/>
              <a:t>/story/</a:t>
            </a:r>
            <a:r>
              <a:rPr lang="en-IN" dirty="0" err="1"/>
              <a:t>cryptojacking</a:t>
            </a:r>
            <a:r>
              <a:rPr lang="en-IN" dirty="0"/>
              <a:t>-tesla-amazon-cloud/</a:t>
            </a:r>
          </a:p>
        </p:txBody>
      </p:sp>
      <p:sp>
        <p:nvSpPr>
          <p:cNvPr id="4" name="Slide Number Placeholder 3"/>
          <p:cNvSpPr>
            <a:spLocks noGrp="1"/>
          </p:cNvSpPr>
          <p:nvPr>
            <p:ph type="sldNum" sz="quarter" idx="5"/>
          </p:nvPr>
        </p:nvSpPr>
        <p:spPr/>
        <p:txBody>
          <a:bodyPr/>
          <a:lstStyle/>
          <a:p>
            <a:fld id="{0A38921A-9167-1B43-96F5-5A94B9FF053E}" type="slidenum">
              <a:rPr lang="en-US" smtClean="0"/>
              <a:t>24</a:t>
            </a:fld>
            <a:endParaRPr lang="en-US"/>
          </a:p>
        </p:txBody>
      </p:sp>
    </p:spTree>
    <p:extLst>
      <p:ext uri="{BB962C8B-B14F-4D97-AF65-F5344CB8AC3E}">
        <p14:creationId xmlns:p14="http://schemas.microsoft.com/office/powerpoint/2010/main" val="1936873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www.crn.com</a:t>
            </a:r>
            <a:r>
              <a:rPr lang="en-IN" dirty="0"/>
              <a:t>/news/security/</a:t>
            </a:r>
            <a:r>
              <a:rPr lang="en-IN" dirty="0" err="1"/>
              <a:t>accenture</a:t>
            </a:r>
            <a:r>
              <a:rPr lang="en-IN" dirty="0"/>
              <a:t>-clients-breached-by-</a:t>
            </a:r>
            <a:r>
              <a:rPr lang="en-IN" dirty="0" err="1"/>
              <a:t>lockbit</a:t>
            </a:r>
            <a:r>
              <a:rPr lang="en-IN" dirty="0"/>
              <a:t>-ransomware-gang-report</a:t>
            </a:r>
          </a:p>
        </p:txBody>
      </p:sp>
      <p:sp>
        <p:nvSpPr>
          <p:cNvPr id="4" name="Slide Number Placeholder 3"/>
          <p:cNvSpPr>
            <a:spLocks noGrp="1"/>
          </p:cNvSpPr>
          <p:nvPr>
            <p:ph type="sldNum" sz="quarter" idx="5"/>
          </p:nvPr>
        </p:nvSpPr>
        <p:spPr/>
        <p:txBody>
          <a:bodyPr/>
          <a:lstStyle/>
          <a:p>
            <a:fld id="{0A38921A-9167-1B43-96F5-5A94B9FF053E}" type="slidenum">
              <a:rPr lang="en-US" smtClean="0"/>
              <a:t>25</a:t>
            </a:fld>
            <a:endParaRPr lang="en-US"/>
          </a:p>
        </p:txBody>
      </p:sp>
    </p:spTree>
    <p:extLst>
      <p:ext uri="{BB962C8B-B14F-4D97-AF65-F5344CB8AC3E}">
        <p14:creationId xmlns:p14="http://schemas.microsoft.com/office/powerpoint/2010/main" val="2636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krebsonsecurity.com</a:t>
            </a:r>
            <a:r>
              <a:rPr lang="en-IN" dirty="0"/>
              <a:t>/2014/09/home-depot-56m-cards-impacted-malware-contained/</a:t>
            </a:r>
          </a:p>
        </p:txBody>
      </p:sp>
      <p:sp>
        <p:nvSpPr>
          <p:cNvPr id="4" name="Slide Number Placeholder 3"/>
          <p:cNvSpPr>
            <a:spLocks noGrp="1"/>
          </p:cNvSpPr>
          <p:nvPr>
            <p:ph type="sldNum" sz="quarter" idx="5"/>
          </p:nvPr>
        </p:nvSpPr>
        <p:spPr/>
        <p:txBody>
          <a:bodyPr/>
          <a:lstStyle/>
          <a:p>
            <a:fld id="{0A38921A-9167-1B43-96F5-5A94B9FF053E}" type="slidenum">
              <a:rPr lang="en-US" smtClean="0"/>
              <a:t>26</a:t>
            </a:fld>
            <a:endParaRPr lang="en-US"/>
          </a:p>
        </p:txBody>
      </p:sp>
    </p:spTree>
    <p:extLst>
      <p:ext uri="{BB962C8B-B14F-4D97-AF65-F5344CB8AC3E}">
        <p14:creationId xmlns:p14="http://schemas.microsoft.com/office/powerpoint/2010/main" val="1612920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27</a:t>
            </a:fld>
            <a:endParaRPr lang="en-US"/>
          </a:p>
        </p:txBody>
      </p:sp>
    </p:spTree>
    <p:extLst>
      <p:ext uri="{BB962C8B-B14F-4D97-AF65-F5344CB8AC3E}">
        <p14:creationId xmlns:p14="http://schemas.microsoft.com/office/powerpoint/2010/main" val="528789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29</a:t>
            </a:fld>
            <a:endParaRPr lang="zh-CN" altLang="en-US"/>
          </a:p>
        </p:txBody>
      </p:sp>
    </p:spTree>
    <p:extLst>
      <p:ext uri="{BB962C8B-B14F-4D97-AF65-F5344CB8AC3E}">
        <p14:creationId xmlns:p14="http://schemas.microsoft.com/office/powerpoint/2010/main" val="597870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277008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2833805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11</a:t>
            </a:fld>
            <a:endParaRPr lang="en-US"/>
          </a:p>
        </p:txBody>
      </p:sp>
    </p:spTree>
    <p:extLst>
      <p:ext uri="{BB962C8B-B14F-4D97-AF65-F5344CB8AC3E}">
        <p14:creationId xmlns:p14="http://schemas.microsoft.com/office/powerpoint/2010/main" val="5434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12</a:t>
            </a:fld>
            <a:endParaRPr lang="en-US"/>
          </a:p>
        </p:txBody>
      </p:sp>
    </p:spTree>
    <p:extLst>
      <p:ext uri="{BB962C8B-B14F-4D97-AF65-F5344CB8AC3E}">
        <p14:creationId xmlns:p14="http://schemas.microsoft.com/office/powerpoint/2010/main" val="1716525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/compliance/shared-responsibility-model/</a:t>
            </a:r>
          </a:p>
        </p:txBody>
      </p:sp>
      <p:sp>
        <p:nvSpPr>
          <p:cNvPr id="4" name="Slide Number Placeholder 3"/>
          <p:cNvSpPr>
            <a:spLocks noGrp="1"/>
          </p:cNvSpPr>
          <p:nvPr>
            <p:ph type="sldNum" sz="quarter" idx="5"/>
          </p:nvPr>
        </p:nvSpPr>
        <p:spPr/>
        <p:txBody>
          <a:bodyPr/>
          <a:lstStyle/>
          <a:p>
            <a:fld id="{0A38921A-9167-1B43-96F5-5A94B9FF053E}" type="slidenum">
              <a:rPr lang="en-US" smtClean="0"/>
              <a:t>13</a:t>
            </a:fld>
            <a:endParaRPr lang="en-US"/>
          </a:p>
        </p:txBody>
      </p:sp>
    </p:spTree>
    <p:extLst>
      <p:ext uri="{BB962C8B-B14F-4D97-AF65-F5344CB8AC3E}">
        <p14:creationId xmlns:p14="http://schemas.microsoft.com/office/powerpoint/2010/main" val="1050649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8B6E1B-A30A-3F4C-9CDC-3563261FCA63}" type="slidenum">
              <a:rPr lang="en-US" smtClean="0"/>
              <a:t>15</a:t>
            </a:fld>
            <a:endParaRPr lang="en-US"/>
          </a:p>
        </p:txBody>
      </p:sp>
    </p:spTree>
    <p:extLst>
      <p:ext uri="{BB962C8B-B14F-4D97-AF65-F5344CB8AC3E}">
        <p14:creationId xmlns:p14="http://schemas.microsoft.com/office/powerpoint/2010/main" val="132773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8B6E1B-A30A-3F4C-9CDC-3563261FCA63}" type="slidenum">
              <a:rPr lang="en-US" smtClean="0"/>
              <a:t>19</a:t>
            </a:fld>
            <a:endParaRPr lang="en-US"/>
          </a:p>
        </p:txBody>
      </p:sp>
    </p:spTree>
    <p:extLst>
      <p:ext uri="{BB962C8B-B14F-4D97-AF65-F5344CB8AC3E}">
        <p14:creationId xmlns:p14="http://schemas.microsoft.com/office/powerpoint/2010/main" val="425920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20</a:t>
            </a:fld>
            <a:endParaRPr lang="en-US"/>
          </a:p>
        </p:txBody>
      </p:sp>
    </p:spTree>
    <p:extLst>
      <p:ext uri="{BB962C8B-B14F-4D97-AF65-F5344CB8AC3E}">
        <p14:creationId xmlns:p14="http://schemas.microsoft.com/office/powerpoint/2010/main" val="87490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ED84-4A42-64DE-D25E-6FDD6C064E8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3F4527D-5E21-9929-A6A8-4420028F7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89C6D01-C143-A91D-EAEB-A41EAB83986A}"/>
              </a:ext>
            </a:extLst>
          </p:cNvPr>
          <p:cNvSpPr>
            <a:spLocks noGrp="1"/>
          </p:cNvSpPr>
          <p:nvPr>
            <p:ph type="dt" sz="half" idx="10"/>
          </p:nvPr>
        </p:nvSpPr>
        <p:spPr/>
        <p:txBody>
          <a:bodyPr/>
          <a:lstStyle/>
          <a:p>
            <a:fld id="{EB96466D-07AF-CA41-9389-6F1EDF81BB8F}" type="datetimeFigureOut">
              <a:rPr lang="en-US" smtClean="0"/>
              <a:t>7/29/24</a:t>
            </a:fld>
            <a:endParaRPr lang="en-US"/>
          </a:p>
        </p:txBody>
      </p:sp>
      <p:sp>
        <p:nvSpPr>
          <p:cNvPr id="5" name="Footer Placeholder 4">
            <a:extLst>
              <a:ext uri="{FF2B5EF4-FFF2-40B4-BE49-F238E27FC236}">
                <a16:creationId xmlns:a16="http://schemas.microsoft.com/office/drawing/2014/main" id="{F8D4CC0F-F0EC-4CDF-0AA0-2144FAAAA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E50B9-4097-D59C-4A95-C2E9FB69845A}"/>
              </a:ext>
            </a:extLst>
          </p:cNvPr>
          <p:cNvSpPr>
            <a:spLocks noGrp="1"/>
          </p:cNvSpPr>
          <p:nvPr>
            <p:ph type="sldNum" sz="quarter" idx="12"/>
          </p:nvPr>
        </p:nvSpPr>
        <p:spPr/>
        <p:txBody>
          <a:bodyPr/>
          <a:lstStyle/>
          <a:p>
            <a:fld id="{595FACCC-CD9D-D443-8FB4-7D3E76C3625C}" type="slidenum">
              <a:rPr lang="en-US" smtClean="0"/>
              <a:t>‹#›</a:t>
            </a:fld>
            <a:endParaRPr lang="en-US"/>
          </a:p>
        </p:txBody>
      </p:sp>
    </p:spTree>
    <p:extLst>
      <p:ext uri="{BB962C8B-B14F-4D97-AF65-F5344CB8AC3E}">
        <p14:creationId xmlns:p14="http://schemas.microsoft.com/office/powerpoint/2010/main" val="1868496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D922BE12-9582-5E36-9A46-E6B1A71374AD}"/>
              </a:ext>
            </a:extLst>
          </p:cNvPr>
          <p:cNvGrpSpPr>
            <a:grpSpLocks/>
          </p:cNvGrpSpPr>
          <p:nvPr userDrawn="1"/>
        </p:nvGrpSpPr>
        <p:grpSpPr bwMode="auto">
          <a:xfrm>
            <a:off x="0" y="1295400"/>
            <a:ext cx="9347200" cy="46038"/>
            <a:chOff x="1905000" y="6553200"/>
            <a:chExt cx="7010400" cy="45719"/>
          </a:xfrm>
        </p:grpSpPr>
        <p:sp>
          <p:nvSpPr>
            <p:cNvPr id="5" name="Rectangle 4">
              <a:extLst>
                <a:ext uri="{FF2B5EF4-FFF2-40B4-BE49-F238E27FC236}">
                  <a16:creationId xmlns:a16="http://schemas.microsoft.com/office/drawing/2014/main" id="{1AE3572E-FE64-41B7-3339-60BF32D81F3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86B9EE53-4488-BC98-9F5D-7AD70D718AE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21AABAAD-1718-5D4C-8A6D-44BCFBFE665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9" name="Group 13">
            <a:extLst>
              <a:ext uri="{FF2B5EF4-FFF2-40B4-BE49-F238E27FC236}">
                <a16:creationId xmlns:a16="http://schemas.microsoft.com/office/drawing/2014/main" id="{FAF22554-4316-51B4-B78C-7231D9658C26}"/>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1C832A28-6E69-AE65-A696-EDD695DEC90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FBC91FD1-B387-5702-11A6-E6065DE81D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D214263A-11FE-E266-797C-E722093E272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3" name="Picture 14" descr="Picture 7.png">
            <a:extLst>
              <a:ext uri="{FF2B5EF4-FFF2-40B4-BE49-F238E27FC236}">
                <a16:creationId xmlns:a16="http://schemas.microsoft.com/office/drawing/2014/main" id="{29FF1D89-B1E6-4696-0D15-C0B6793134A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E1236296-772C-0C4E-3E8A-4BD67A548EF8}"/>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73396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16C2C08E-F8BC-8441-972A-99C6A6CC83AE}"/>
              </a:ext>
            </a:extLst>
          </p:cNvPr>
          <p:cNvGrpSpPr>
            <a:grpSpLocks/>
          </p:cNvGrpSpPr>
          <p:nvPr userDrawn="1"/>
        </p:nvGrpSpPr>
        <p:grpSpPr bwMode="auto">
          <a:xfrm>
            <a:off x="0" y="1295400"/>
            <a:ext cx="9347200" cy="46038"/>
            <a:chOff x="1905000" y="6553200"/>
            <a:chExt cx="7010400" cy="45719"/>
          </a:xfrm>
        </p:grpSpPr>
        <p:sp>
          <p:nvSpPr>
            <p:cNvPr id="7" name="Rectangle 6">
              <a:extLst>
                <a:ext uri="{FF2B5EF4-FFF2-40B4-BE49-F238E27FC236}">
                  <a16:creationId xmlns:a16="http://schemas.microsoft.com/office/drawing/2014/main" id="{949C1C83-CE3B-EAEB-8729-E5745E7DB7A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4304A50B-CE9B-6751-3440-7CDA65CFBB9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BA3822F8-5159-60E7-038E-FFF65D41AA8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0" name="Group 10">
            <a:extLst>
              <a:ext uri="{FF2B5EF4-FFF2-40B4-BE49-F238E27FC236}">
                <a16:creationId xmlns:a16="http://schemas.microsoft.com/office/drawing/2014/main" id="{1B3F91F1-60D1-946F-3F83-B0F44DE272A0}"/>
              </a:ext>
            </a:extLst>
          </p:cNvPr>
          <p:cNvGrpSpPr>
            <a:grpSpLocks/>
          </p:cNvGrpSpPr>
          <p:nvPr userDrawn="1"/>
        </p:nvGrpSpPr>
        <p:grpSpPr bwMode="auto">
          <a:xfrm>
            <a:off x="2844800" y="6553200"/>
            <a:ext cx="9347200" cy="46038"/>
            <a:chOff x="1905000" y="6553200"/>
            <a:chExt cx="7010400" cy="45719"/>
          </a:xfrm>
        </p:grpSpPr>
        <p:sp>
          <p:nvSpPr>
            <p:cNvPr id="11" name="Rectangle 10">
              <a:extLst>
                <a:ext uri="{FF2B5EF4-FFF2-40B4-BE49-F238E27FC236}">
                  <a16:creationId xmlns:a16="http://schemas.microsoft.com/office/drawing/2014/main" id="{31846AA8-11C2-0910-554F-4AC1637DF5F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04821928-913E-ED36-48A0-C8D3E871CB2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Rectangle 12">
              <a:extLst>
                <a:ext uri="{FF2B5EF4-FFF2-40B4-BE49-F238E27FC236}">
                  <a16:creationId xmlns:a16="http://schemas.microsoft.com/office/drawing/2014/main" id="{5A1176E7-50AF-2B0F-3DB6-AFBA7219FEE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4" name="Picture 14" descr="Picture 7.png">
            <a:extLst>
              <a:ext uri="{FF2B5EF4-FFF2-40B4-BE49-F238E27FC236}">
                <a16:creationId xmlns:a16="http://schemas.microsoft.com/office/drawing/2014/main" id="{7AAEE034-EDDD-3765-4A0C-B4E15E4C1BD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4D9A58DD-D40C-695C-1AC0-391ABA125950}"/>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53818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1D018482-9950-2A51-1719-0F2FD5B9BEC6}"/>
              </a:ext>
            </a:extLst>
          </p:cNvPr>
          <p:cNvGrpSpPr>
            <a:grpSpLocks/>
          </p:cNvGrpSpPr>
          <p:nvPr userDrawn="1"/>
        </p:nvGrpSpPr>
        <p:grpSpPr bwMode="auto">
          <a:xfrm>
            <a:off x="0" y="1295400"/>
            <a:ext cx="9347200" cy="46038"/>
            <a:chOff x="1905000" y="6553200"/>
            <a:chExt cx="7010400" cy="45719"/>
          </a:xfrm>
        </p:grpSpPr>
        <p:sp>
          <p:nvSpPr>
            <p:cNvPr id="4" name="Rectangle 3">
              <a:extLst>
                <a:ext uri="{FF2B5EF4-FFF2-40B4-BE49-F238E27FC236}">
                  <a16:creationId xmlns:a16="http://schemas.microsoft.com/office/drawing/2014/main" id="{3FC449A6-67D7-10A8-154F-E7B6F4B1E58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08A21BD9-4C28-7BC2-2FD5-6F81D6C70A5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3E422922-BB0E-2A51-63B9-513D4BE0D5A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7" name="Group 24">
            <a:extLst>
              <a:ext uri="{FF2B5EF4-FFF2-40B4-BE49-F238E27FC236}">
                <a16:creationId xmlns:a16="http://schemas.microsoft.com/office/drawing/2014/main" id="{7C94BC88-F64D-448F-39CB-6F95929E8213}"/>
              </a:ext>
            </a:extLst>
          </p:cNvPr>
          <p:cNvGrpSpPr>
            <a:grpSpLocks/>
          </p:cNvGrpSpPr>
          <p:nvPr userDrawn="1"/>
        </p:nvGrpSpPr>
        <p:grpSpPr bwMode="auto">
          <a:xfrm>
            <a:off x="2844800" y="6553200"/>
            <a:ext cx="9347200" cy="46038"/>
            <a:chOff x="1905000" y="6553200"/>
            <a:chExt cx="7010400" cy="45719"/>
          </a:xfrm>
        </p:grpSpPr>
        <p:sp>
          <p:nvSpPr>
            <p:cNvPr id="8" name="Rectangle 7">
              <a:extLst>
                <a:ext uri="{FF2B5EF4-FFF2-40B4-BE49-F238E27FC236}">
                  <a16:creationId xmlns:a16="http://schemas.microsoft.com/office/drawing/2014/main" id="{24A445AA-F10C-7044-1B18-96DF59CAFF1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D1DCB8F9-A0F8-17CA-B373-182FC621C51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Rectangle 9">
              <a:extLst>
                <a:ext uri="{FF2B5EF4-FFF2-40B4-BE49-F238E27FC236}">
                  <a16:creationId xmlns:a16="http://schemas.microsoft.com/office/drawing/2014/main" id="{888F9BFF-9542-2533-011F-C00D31EDF47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1" name="Picture 14" descr="Picture 7.png">
            <a:extLst>
              <a:ext uri="{FF2B5EF4-FFF2-40B4-BE49-F238E27FC236}">
                <a16:creationId xmlns:a16="http://schemas.microsoft.com/office/drawing/2014/main" id="{5E2E40C8-248E-5616-2A5C-703BC6A77576}"/>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3A24457A-A21B-9EF5-D7D9-DFECFCCEFD75}"/>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22440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E18E98F-DBE7-3232-E8C1-CEC312216C1F}"/>
              </a:ext>
            </a:extLst>
          </p:cNvPr>
          <p:cNvGrpSpPr>
            <a:grpSpLocks/>
          </p:cNvGrpSpPr>
          <p:nvPr userDrawn="1"/>
        </p:nvGrpSpPr>
        <p:grpSpPr bwMode="auto">
          <a:xfrm rot="5400000">
            <a:off x="7538509" y="2560109"/>
            <a:ext cx="5181600" cy="61383"/>
            <a:chOff x="1905000" y="6553200"/>
            <a:chExt cx="7010400" cy="45719"/>
          </a:xfrm>
        </p:grpSpPr>
        <p:sp>
          <p:nvSpPr>
            <p:cNvPr id="4" name="Rectangle 3">
              <a:extLst>
                <a:ext uri="{FF2B5EF4-FFF2-40B4-BE49-F238E27FC236}">
                  <a16:creationId xmlns:a16="http://schemas.microsoft.com/office/drawing/2014/main" id="{2B94A8C7-A1D5-4E5B-5587-55EB871E8A0D}"/>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200684CD-3CEC-D089-0BB7-89A4E328CE0E}"/>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9DB583A9-DE58-C34E-6E8F-B88FA7364296}"/>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8" name="Picture 10" descr="Picture 7.png">
            <a:extLst>
              <a:ext uri="{FF2B5EF4-FFF2-40B4-BE49-F238E27FC236}">
                <a16:creationId xmlns:a16="http://schemas.microsoft.com/office/drawing/2014/main" id="{36FBDF4F-9404-DC71-098B-BC0D05EE0153}"/>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10583" y="381001"/>
            <a:ext cx="922868"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01C5E13-F747-B231-7E70-1DBA3704988D}"/>
              </a:ext>
            </a:extLst>
          </p:cNvPr>
          <p:cNvSpPr txBox="1"/>
          <p:nvPr userDrawn="1"/>
        </p:nvSpPr>
        <p:spPr>
          <a:xfrm rot="5400000">
            <a:off x="-2748491" y="3808884"/>
            <a:ext cx="5867400" cy="230832"/>
          </a:xfrm>
          <a:prstGeom prst="rect">
            <a:avLst/>
          </a:prstGeom>
          <a:noFill/>
        </p:spPr>
        <p:txBody>
          <a:bodyPr>
            <a:spAutoFit/>
          </a:bodyPr>
          <a:lstStyle/>
          <a:p>
            <a:pPr algn="r" fontAlgn="auto">
              <a:spcBef>
                <a:spcPts val="0"/>
              </a:spcBef>
              <a:spcAft>
                <a:spcPts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60524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2024/7/29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856451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1" y="3750945"/>
            <a:ext cx="9848089"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文本占位符 2"/>
          <p:cNvSpPr>
            <a:spLocks noGrp="1"/>
          </p:cNvSpPr>
          <p:nvPr>
            <p:ph type="body" idx="1"/>
          </p:nvPr>
        </p:nvSpPr>
        <p:spPr>
          <a:xfrm>
            <a:off x="831851" y="4610030"/>
            <a:ext cx="7321550" cy="647555"/>
          </a:xfrm>
        </p:spPr>
        <p:txBody>
          <a:bodyPr>
            <a:normAutofit/>
          </a:bodyPr>
          <a:lstStyle>
            <a:lvl1pPr marL="0" indent="0">
              <a:buNone/>
              <a:defRPr sz="1801">
                <a:solidFill>
                  <a:schemeClr val="tx1"/>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636299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338456" y="258447"/>
            <a:ext cx="11506836" cy="611505"/>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338456" y="1048386"/>
            <a:ext cx="11506836" cy="5128895"/>
          </a:xfrm>
        </p:spPr>
        <p:txBody>
          <a:bodyPr>
            <a:normAutofit/>
          </a:bodyPr>
          <a:lstStyle>
            <a:lvl1pPr>
              <a:defRPr sz="2000">
                <a:solidFill>
                  <a:schemeClr val="tx1">
                    <a:lumMod val="75000"/>
                    <a:lumOff val="25000"/>
                  </a:schemeClr>
                </a:solidFill>
              </a:defRPr>
            </a:lvl1pPr>
            <a:lvl2pPr>
              <a:defRPr sz="1801">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049156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4A3D69-4841-F691-A822-A6153CF4D43D}"/>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Arial" pitchFamily="34" charset="0"/>
              <a:cs typeface="Arial" pitchFamily="34" charset="0"/>
            </a:endParaRPr>
          </a:p>
        </p:txBody>
      </p:sp>
      <p:sp>
        <p:nvSpPr>
          <p:cNvPr id="3" name="Rectangle 2">
            <a:extLst>
              <a:ext uri="{FF2B5EF4-FFF2-40B4-BE49-F238E27FC236}">
                <a16:creationId xmlns:a16="http://schemas.microsoft.com/office/drawing/2014/main" id="{CF4B86B3-32A2-5224-9AAF-62DD0758B94F}"/>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Rectangle 3">
            <a:extLst>
              <a:ext uri="{FF2B5EF4-FFF2-40B4-BE49-F238E27FC236}">
                <a16:creationId xmlns:a16="http://schemas.microsoft.com/office/drawing/2014/main" id="{DB84F80A-81BD-405B-D16D-E09E780FBB7B}"/>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B4F7F278-1D7A-80F5-B17F-1CCBFA5EC4FE}"/>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6" name="Picture 10" descr="BITS_university_logo_whitevert.png">
            <a:extLst>
              <a:ext uri="{FF2B5EF4-FFF2-40B4-BE49-F238E27FC236}">
                <a16:creationId xmlns:a16="http://schemas.microsoft.com/office/drawing/2014/main" id="{3707F097-5E52-E513-D251-FDE22683B0B9}"/>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1D7F50B-FEF2-AC6F-6FE5-28CC782A4921}"/>
              </a:ext>
            </a:extLst>
          </p:cNvPr>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7">
            <a:extLst>
              <a:ext uri="{FF2B5EF4-FFF2-40B4-BE49-F238E27FC236}">
                <a16:creationId xmlns:a16="http://schemas.microsoft.com/office/drawing/2014/main" id="{547573AB-6B8C-D35D-6FCC-1993A9E4C8F0}"/>
              </a:ext>
            </a:extLst>
          </p:cNvPr>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06022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B88D8A-D8BF-E4E6-A856-5D4AC7D1C7C9}"/>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pitchFamily="34" charset="0"/>
              <a:cs typeface="Arial" pitchFamily="34" charset="0"/>
            </a:endParaRPr>
          </a:p>
        </p:txBody>
      </p:sp>
      <p:sp>
        <p:nvSpPr>
          <p:cNvPr id="4" name="Rectangle 3">
            <a:extLst>
              <a:ext uri="{FF2B5EF4-FFF2-40B4-BE49-F238E27FC236}">
                <a16:creationId xmlns:a16="http://schemas.microsoft.com/office/drawing/2014/main" id="{22AB191D-E6CD-D370-7040-74DF014B3794}"/>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53F41A23-0180-1ECD-DBCA-E729544A483D}"/>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6E233892-C779-6E23-3FAC-33755B7E33CB}"/>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8" name="Picture 10" descr="BITS_university_logo_whitevert.png">
            <a:extLst>
              <a:ext uri="{FF2B5EF4-FFF2-40B4-BE49-F238E27FC236}">
                <a16:creationId xmlns:a16="http://schemas.microsoft.com/office/drawing/2014/main" id="{CAD7B431-7504-C77B-A3A1-6E1931C2CC81}"/>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065D9AA-326B-0966-6E34-F4E808C41BD8}"/>
              </a:ext>
            </a:extLst>
          </p:cNvPr>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B8A2227C-C31A-23CE-825D-BB61E8A61948}"/>
              </a:ext>
            </a:extLst>
          </p:cNvPr>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75096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E4146A5F-3536-D7A4-8A8F-066BF120DA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99657B03-5702-A80F-652E-0C70AEA97428}"/>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4" name="Picture 8" descr="Picture 7.png">
            <a:extLst>
              <a:ext uri="{FF2B5EF4-FFF2-40B4-BE49-F238E27FC236}">
                <a16:creationId xmlns:a16="http://schemas.microsoft.com/office/drawing/2014/main" id="{47B7CC06-AFAA-B8B2-6C43-DEC8A562F3A8}"/>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563EDFA-F09F-8AB4-973D-93E6C1B25111}"/>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EED8A7B6-D25A-36C3-4191-115CAA485BC6}"/>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1D42998E-D8B6-AB53-58D0-1494DDE37FCB}"/>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a:extLst>
              <a:ext uri="{FF2B5EF4-FFF2-40B4-BE49-F238E27FC236}">
                <a16:creationId xmlns:a16="http://schemas.microsoft.com/office/drawing/2014/main" id="{62D6A800-CA5D-42E9-1666-B94274787DF6}"/>
              </a:ext>
            </a:extLst>
          </p:cNvPr>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7980F198-3D3E-2EF0-12E2-0B34F5CF764D}"/>
              </a:ext>
            </a:extLst>
          </p:cNvPr>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0963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39AE5-382D-22E2-9EF7-58D346A76C94}"/>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4" name="Group 11">
            <a:extLst>
              <a:ext uri="{FF2B5EF4-FFF2-40B4-BE49-F238E27FC236}">
                <a16:creationId xmlns:a16="http://schemas.microsoft.com/office/drawing/2014/main" id="{6A99812D-E000-8BD9-382D-032177299B79}"/>
              </a:ext>
            </a:extLst>
          </p:cNvPr>
          <p:cNvGrpSpPr>
            <a:grpSpLocks/>
          </p:cNvGrpSpPr>
          <p:nvPr userDrawn="1"/>
        </p:nvGrpSpPr>
        <p:grpSpPr bwMode="auto">
          <a:xfrm>
            <a:off x="2779184" y="6550026"/>
            <a:ext cx="9412816" cy="49213"/>
            <a:chOff x="2083888" y="6550671"/>
            <a:chExt cx="7060112" cy="48665"/>
          </a:xfrm>
        </p:grpSpPr>
        <p:sp>
          <p:nvSpPr>
            <p:cNvPr id="5" name="Rectangle 4">
              <a:extLst>
                <a:ext uri="{FF2B5EF4-FFF2-40B4-BE49-F238E27FC236}">
                  <a16:creationId xmlns:a16="http://schemas.microsoft.com/office/drawing/2014/main" id="{B87CE080-8A18-5F6A-E2C4-FFFF1898A2BC}"/>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C89C3056-00A4-DBCA-958E-32146AE615BF}"/>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3C57CD1D-B87A-BA51-CA6E-209D29B5595F}"/>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8" name="Picture 11" descr="Picture 7.png">
            <a:extLst>
              <a:ext uri="{FF2B5EF4-FFF2-40B4-BE49-F238E27FC236}">
                <a16:creationId xmlns:a16="http://schemas.microsoft.com/office/drawing/2014/main" id="{6F9DB59C-2E8C-0E35-46D2-BDA20065C01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46CBBA99-EEF0-73F1-8D33-0D717C2FB88E}"/>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5B64D6CA-D530-F611-1EB1-D9255C68855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9D1FC07A-26A5-FBE4-E665-D7C76F76A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56C09276-DE25-5AD5-EBF5-6C285505971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3" name="Group 22">
            <a:extLst>
              <a:ext uri="{FF2B5EF4-FFF2-40B4-BE49-F238E27FC236}">
                <a16:creationId xmlns:a16="http://schemas.microsoft.com/office/drawing/2014/main" id="{3148767E-079D-6D1A-2814-83B91C3C8CB7}"/>
              </a:ext>
            </a:extLst>
          </p:cNvPr>
          <p:cNvGrpSpPr>
            <a:grpSpLocks/>
          </p:cNvGrpSpPr>
          <p:nvPr userDrawn="1"/>
        </p:nvGrpSpPr>
        <p:grpSpPr bwMode="auto">
          <a:xfrm>
            <a:off x="0" y="1295400"/>
            <a:ext cx="9347200" cy="46038"/>
            <a:chOff x="1905000" y="6553200"/>
            <a:chExt cx="7010400" cy="45719"/>
          </a:xfrm>
        </p:grpSpPr>
        <p:sp>
          <p:nvSpPr>
            <p:cNvPr id="14" name="Rectangle 13">
              <a:extLst>
                <a:ext uri="{FF2B5EF4-FFF2-40B4-BE49-F238E27FC236}">
                  <a16:creationId xmlns:a16="http://schemas.microsoft.com/office/drawing/2014/main" id="{1036EA4F-5E0C-B72F-F161-C867756FB11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Rectangle 14">
              <a:extLst>
                <a:ext uri="{FF2B5EF4-FFF2-40B4-BE49-F238E27FC236}">
                  <a16:creationId xmlns:a16="http://schemas.microsoft.com/office/drawing/2014/main" id="{6824A0FA-7E45-B907-BBB5-58DDC1CB080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6" name="Rectangle 15">
              <a:extLst>
                <a:ext uri="{FF2B5EF4-FFF2-40B4-BE49-F238E27FC236}">
                  <a16:creationId xmlns:a16="http://schemas.microsoft.com/office/drawing/2014/main" id="{8D498C4D-7B54-B9CC-5122-E26078BC532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326965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625E-E5D8-69C3-CE02-5DAF9D7C06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A6356EF-2481-7382-E05C-46AFF153292A}"/>
              </a:ext>
            </a:extLst>
          </p:cNvPr>
          <p:cNvSpPr>
            <a:spLocks noGrp="1"/>
          </p:cNvSpPr>
          <p:nvPr>
            <p:ph type="dt" sz="half" idx="10"/>
          </p:nvPr>
        </p:nvSpPr>
        <p:spPr/>
        <p:txBody>
          <a:bodyPr/>
          <a:lstStyle/>
          <a:p>
            <a:pPr>
              <a:defRPr/>
            </a:pPr>
            <a:fld id="{574D89A2-E891-4143-9EB2-B2E94B1A3AE2}" type="datetimeFigureOut">
              <a:rPr lang="en-US" smtClean="0"/>
              <a:pPr>
                <a:defRPr/>
              </a:pPr>
              <a:t>7/29/24</a:t>
            </a:fld>
            <a:endParaRPr lang="en-US"/>
          </a:p>
        </p:txBody>
      </p:sp>
      <p:sp>
        <p:nvSpPr>
          <p:cNvPr id="4" name="Footer Placeholder 3">
            <a:extLst>
              <a:ext uri="{FF2B5EF4-FFF2-40B4-BE49-F238E27FC236}">
                <a16:creationId xmlns:a16="http://schemas.microsoft.com/office/drawing/2014/main" id="{A0AAF371-138E-4901-B1E8-3D2C97D18B61}"/>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DDCE2E95-9EEB-60AC-E577-3C37B7AF8109}"/>
              </a:ext>
            </a:extLst>
          </p:cNvPr>
          <p:cNvSpPr>
            <a:spLocks noGrp="1"/>
          </p:cNvSpPr>
          <p:nvPr>
            <p:ph type="sldNum" sz="quarter" idx="12"/>
          </p:nvPr>
        </p:nvSpPr>
        <p:spPr/>
        <p:txBody>
          <a:bodyPr/>
          <a:lstStyle/>
          <a:p>
            <a:fld id="{F90E45C6-92C6-184F-A5FA-1BB0AE63A2A7}" type="slidenum">
              <a:rPr lang="en-US" altLang="en-US" smtClean="0"/>
              <a:pPr/>
              <a:t>‹#›</a:t>
            </a:fld>
            <a:endParaRPr lang="en-US" altLang="en-US"/>
          </a:p>
        </p:txBody>
      </p:sp>
      <p:grpSp>
        <p:nvGrpSpPr>
          <p:cNvPr id="6" name="Group 18">
            <a:extLst>
              <a:ext uri="{FF2B5EF4-FFF2-40B4-BE49-F238E27FC236}">
                <a16:creationId xmlns:a16="http://schemas.microsoft.com/office/drawing/2014/main" id="{87018F8A-054D-7AF2-00CF-072D22E0A553}"/>
              </a:ext>
            </a:extLst>
          </p:cNvPr>
          <p:cNvGrpSpPr>
            <a:grpSpLocks/>
          </p:cNvGrpSpPr>
          <p:nvPr userDrawn="1"/>
        </p:nvGrpSpPr>
        <p:grpSpPr bwMode="auto">
          <a:xfrm>
            <a:off x="2844800" y="6553200"/>
            <a:ext cx="9347200" cy="46038"/>
            <a:chOff x="1905000" y="6553200"/>
            <a:chExt cx="7010400" cy="45719"/>
          </a:xfrm>
        </p:grpSpPr>
        <p:sp>
          <p:nvSpPr>
            <p:cNvPr id="7" name="Rectangle 6">
              <a:extLst>
                <a:ext uri="{FF2B5EF4-FFF2-40B4-BE49-F238E27FC236}">
                  <a16:creationId xmlns:a16="http://schemas.microsoft.com/office/drawing/2014/main" id="{64595F08-2264-C58E-6292-EC288BD0F5C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960CD7BA-3CDF-9DCC-4C51-11DA47C8B49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EF6FAA5F-EC6C-5EFB-6E99-FA60B16DFED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10" name="TextBox 9">
            <a:extLst>
              <a:ext uri="{FF2B5EF4-FFF2-40B4-BE49-F238E27FC236}">
                <a16:creationId xmlns:a16="http://schemas.microsoft.com/office/drawing/2014/main" id="{C729BD68-2DCA-F088-7DE7-89E2EAF714B0}"/>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11" name="Picture 11" descr="Picture 7.png">
            <a:extLst>
              <a:ext uri="{FF2B5EF4-FFF2-40B4-BE49-F238E27FC236}">
                <a16:creationId xmlns:a16="http://schemas.microsoft.com/office/drawing/2014/main" id="{C79D63CF-106D-A6E7-5F9D-466013674F8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2">
            <a:extLst>
              <a:ext uri="{FF2B5EF4-FFF2-40B4-BE49-F238E27FC236}">
                <a16:creationId xmlns:a16="http://schemas.microsoft.com/office/drawing/2014/main" id="{DEACE02F-67FD-14FE-95EE-64899CC6EAE1}"/>
              </a:ext>
            </a:extLst>
          </p:cNvPr>
          <p:cNvGrpSpPr>
            <a:grpSpLocks/>
          </p:cNvGrpSpPr>
          <p:nvPr userDrawn="1"/>
        </p:nvGrpSpPr>
        <p:grpSpPr bwMode="auto">
          <a:xfrm>
            <a:off x="0" y="1295400"/>
            <a:ext cx="9347200" cy="46038"/>
            <a:chOff x="1905000" y="6553200"/>
            <a:chExt cx="7010400" cy="45719"/>
          </a:xfrm>
        </p:grpSpPr>
        <p:sp>
          <p:nvSpPr>
            <p:cNvPr id="13" name="Rectangle 12">
              <a:extLst>
                <a:ext uri="{FF2B5EF4-FFF2-40B4-BE49-F238E27FC236}">
                  <a16:creationId xmlns:a16="http://schemas.microsoft.com/office/drawing/2014/main" id="{43E39647-B02E-FE0C-F188-AC6AA1D602D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Rectangle 13">
              <a:extLst>
                <a:ext uri="{FF2B5EF4-FFF2-40B4-BE49-F238E27FC236}">
                  <a16:creationId xmlns:a16="http://schemas.microsoft.com/office/drawing/2014/main" id="{E8E891AE-19C1-71EB-30FF-68CFB39D6BB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Rectangle 14">
              <a:extLst>
                <a:ext uri="{FF2B5EF4-FFF2-40B4-BE49-F238E27FC236}">
                  <a16:creationId xmlns:a16="http://schemas.microsoft.com/office/drawing/2014/main" id="{42E24FC5-7A18-1847-8A1A-650C3ED32A2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Tree>
    <p:extLst>
      <p:ext uri="{BB962C8B-B14F-4D97-AF65-F5344CB8AC3E}">
        <p14:creationId xmlns:p14="http://schemas.microsoft.com/office/powerpoint/2010/main" val="611858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12A6136E-7DE3-52BD-5F7C-0E5ACDF38C3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77137701-8DF7-8E72-301A-58FA19D4E510}"/>
              </a:ext>
            </a:extLst>
          </p:cNvPr>
          <p:cNvGrpSpPr>
            <a:grpSpLocks/>
          </p:cNvGrpSpPr>
          <p:nvPr userDrawn="1"/>
        </p:nvGrpSpPr>
        <p:grpSpPr bwMode="auto">
          <a:xfrm>
            <a:off x="0" y="1295400"/>
            <a:ext cx="9347200" cy="46038"/>
            <a:chOff x="1905000" y="6553200"/>
            <a:chExt cx="7010400" cy="45719"/>
          </a:xfrm>
        </p:grpSpPr>
        <p:sp>
          <p:nvSpPr>
            <p:cNvPr id="6" name="Rectangle 5">
              <a:extLst>
                <a:ext uri="{FF2B5EF4-FFF2-40B4-BE49-F238E27FC236}">
                  <a16:creationId xmlns:a16="http://schemas.microsoft.com/office/drawing/2014/main" id="{5023DDEF-501D-810F-A956-18FA5F35F0F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EAC3CEAD-E519-8FC7-7640-37D1E54EB59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242817A9-BEBE-6ECF-FAF1-3E4496BB1B7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9" name="Group 28">
            <a:extLst>
              <a:ext uri="{FF2B5EF4-FFF2-40B4-BE49-F238E27FC236}">
                <a16:creationId xmlns:a16="http://schemas.microsoft.com/office/drawing/2014/main" id="{597F8BE5-C9B7-7200-3061-1FAB36CC3152}"/>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EA326E9A-5A07-ACA3-16BC-89E87D2FFEE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DE37DAB1-86F7-D630-1D57-211D4AE9898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22149CF1-7E7A-68E6-DBDD-11B19B1A52C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13" name="TextBox 12">
            <a:extLst>
              <a:ext uri="{FF2B5EF4-FFF2-40B4-BE49-F238E27FC236}">
                <a16:creationId xmlns:a16="http://schemas.microsoft.com/office/drawing/2014/main" id="{2CC207C3-4598-5B1C-3FB7-8986CBBE1726}"/>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2582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8E5CC2DE-3785-DD05-730E-865F4A52F71A}"/>
              </a:ext>
            </a:extLst>
          </p:cNvPr>
          <p:cNvGrpSpPr>
            <a:grpSpLocks/>
          </p:cNvGrpSpPr>
          <p:nvPr userDrawn="1"/>
        </p:nvGrpSpPr>
        <p:grpSpPr bwMode="auto">
          <a:xfrm>
            <a:off x="0" y="1295400"/>
            <a:ext cx="9347200" cy="46038"/>
            <a:chOff x="1905000" y="6553200"/>
            <a:chExt cx="7010400" cy="45719"/>
          </a:xfrm>
        </p:grpSpPr>
        <p:sp>
          <p:nvSpPr>
            <p:cNvPr id="7" name="Rectangle 6">
              <a:extLst>
                <a:ext uri="{FF2B5EF4-FFF2-40B4-BE49-F238E27FC236}">
                  <a16:creationId xmlns:a16="http://schemas.microsoft.com/office/drawing/2014/main" id="{4BEBC16A-AE1D-C59B-F899-DE1A449D4F0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8CCB5858-A62A-50FF-9A39-42252FE7D42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B330F86D-AB55-03CA-BDBB-5FDDA8B89E7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1" name="Group 15">
            <a:extLst>
              <a:ext uri="{FF2B5EF4-FFF2-40B4-BE49-F238E27FC236}">
                <a16:creationId xmlns:a16="http://schemas.microsoft.com/office/drawing/2014/main" id="{EC8851F6-B1BD-AC56-FDF6-E3ABCA90EBA0}"/>
              </a:ext>
            </a:extLst>
          </p:cNvPr>
          <p:cNvGrpSpPr>
            <a:grpSpLocks/>
          </p:cNvGrpSpPr>
          <p:nvPr userDrawn="1"/>
        </p:nvGrpSpPr>
        <p:grpSpPr bwMode="auto">
          <a:xfrm>
            <a:off x="2844800" y="6553200"/>
            <a:ext cx="9347200" cy="46038"/>
            <a:chOff x="1905000" y="6553200"/>
            <a:chExt cx="7010400" cy="45719"/>
          </a:xfrm>
        </p:grpSpPr>
        <p:sp>
          <p:nvSpPr>
            <p:cNvPr id="12" name="Rectangle 11">
              <a:extLst>
                <a:ext uri="{FF2B5EF4-FFF2-40B4-BE49-F238E27FC236}">
                  <a16:creationId xmlns:a16="http://schemas.microsoft.com/office/drawing/2014/main" id="{9FC326D9-4893-288E-8C44-62D2BE4F1EA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Rectangle 12">
              <a:extLst>
                <a:ext uri="{FF2B5EF4-FFF2-40B4-BE49-F238E27FC236}">
                  <a16:creationId xmlns:a16="http://schemas.microsoft.com/office/drawing/2014/main" id="{F12D7A65-5B3F-9689-FA1B-B855CD9AFDE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Rectangle 13">
              <a:extLst>
                <a:ext uri="{FF2B5EF4-FFF2-40B4-BE49-F238E27FC236}">
                  <a16:creationId xmlns:a16="http://schemas.microsoft.com/office/drawing/2014/main" id="{8EBF8385-0756-DAEF-AA07-053E5DE2466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5" name="Picture 14" descr="Picture 7.png">
            <a:extLst>
              <a:ext uri="{FF2B5EF4-FFF2-40B4-BE49-F238E27FC236}">
                <a16:creationId xmlns:a16="http://schemas.microsoft.com/office/drawing/2014/main" id="{C8CF5649-DAB7-2FDB-E6AF-6EE07D4E2C4A}"/>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0597359B-8790-5696-FEFC-18658D6CDF33}"/>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199"/>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2199"/>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056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5D2E1AEC-E51E-5849-0BF9-51F8C09587FE}"/>
              </a:ext>
            </a:extLst>
          </p:cNvPr>
          <p:cNvGrpSpPr>
            <a:grpSpLocks/>
          </p:cNvGrpSpPr>
          <p:nvPr userDrawn="1"/>
        </p:nvGrpSpPr>
        <p:grpSpPr bwMode="auto">
          <a:xfrm>
            <a:off x="0" y="1295400"/>
            <a:ext cx="9347200" cy="46038"/>
            <a:chOff x="1905000" y="6553200"/>
            <a:chExt cx="7010400" cy="45719"/>
          </a:xfrm>
        </p:grpSpPr>
        <p:sp>
          <p:nvSpPr>
            <p:cNvPr id="3" name="Rectangle 2">
              <a:extLst>
                <a:ext uri="{FF2B5EF4-FFF2-40B4-BE49-F238E27FC236}">
                  <a16:creationId xmlns:a16="http://schemas.microsoft.com/office/drawing/2014/main" id="{535B9A04-C93E-DA8E-5237-38A5887E68C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Rectangle 3">
              <a:extLst>
                <a:ext uri="{FF2B5EF4-FFF2-40B4-BE49-F238E27FC236}">
                  <a16:creationId xmlns:a16="http://schemas.microsoft.com/office/drawing/2014/main" id="{7F65ABA1-08C6-B54E-4C2E-BE9D9ACCFB9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1420ED57-4A0C-4EA9-957D-6BA9E40D8D8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7" name="Group 10">
            <a:extLst>
              <a:ext uri="{FF2B5EF4-FFF2-40B4-BE49-F238E27FC236}">
                <a16:creationId xmlns:a16="http://schemas.microsoft.com/office/drawing/2014/main" id="{4A270F2F-54C7-8C84-DB26-6790B74EAA9E}"/>
              </a:ext>
            </a:extLst>
          </p:cNvPr>
          <p:cNvGrpSpPr>
            <a:grpSpLocks/>
          </p:cNvGrpSpPr>
          <p:nvPr userDrawn="1"/>
        </p:nvGrpSpPr>
        <p:grpSpPr bwMode="auto">
          <a:xfrm>
            <a:off x="2844800" y="6553200"/>
            <a:ext cx="9347200" cy="46038"/>
            <a:chOff x="1905000" y="6553200"/>
            <a:chExt cx="7010400" cy="45719"/>
          </a:xfrm>
        </p:grpSpPr>
        <p:sp>
          <p:nvSpPr>
            <p:cNvPr id="8" name="Rectangle 7">
              <a:extLst>
                <a:ext uri="{FF2B5EF4-FFF2-40B4-BE49-F238E27FC236}">
                  <a16:creationId xmlns:a16="http://schemas.microsoft.com/office/drawing/2014/main" id="{152C0699-5BA5-4022-A2EE-D85A5DCD9AB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E3751828-E80D-D255-A7FD-31080306AC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Rectangle 9">
              <a:extLst>
                <a:ext uri="{FF2B5EF4-FFF2-40B4-BE49-F238E27FC236}">
                  <a16:creationId xmlns:a16="http://schemas.microsoft.com/office/drawing/2014/main" id="{1ACAFEEE-5EE0-35B5-9AD7-9CD94BB7D3B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1" name="Picture 14" descr="Picture 7.png">
            <a:extLst>
              <a:ext uri="{FF2B5EF4-FFF2-40B4-BE49-F238E27FC236}">
                <a16:creationId xmlns:a16="http://schemas.microsoft.com/office/drawing/2014/main" id="{D7E7E696-B548-9917-BD08-376D82BD53C9}"/>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D142D825-A84A-4126-13FD-7635412249D9}"/>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0293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B5A23-769F-26AD-4B5E-304939B41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5FC5E5-E07F-54C5-CFB7-EC6CBFA65E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0AB0F8-2CBC-53D7-8480-E490706EE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96466D-07AF-CA41-9389-6F1EDF81BB8F}" type="datetimeFigureOut">
              <a:rPr lang="en-US" smtClean="0"/>
              <a:t>7/29/24</a:t>
            </a:fld>
            <a:endParaRPr lang="en-US"/>
          </a:p>
        </p:txBody>
      </p:sp>
      <p:sp>
        <p:nvSpPr>
          <p:cNvPr id="5" name="Footer Placeholder 4">
            <a:extLst>
              <a:ext uri="{FF2B5EF4-FFF2-40B4-BE49-F238E27FC236}">
                <a16:creationId xmlns:a16="http://schemas.microsoft.com/office/drawing/2014/main" id="{1E2EA19A-935E-2509-68C3-0AAFBA78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D9B26F-7D59-D499-0AC0-7C2BFD668D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5FACCC-CD9D-D443-8FB4-7D3E76C3625C}" type="slidenum">
              <a:rPr lang="en-US" smtClean="0"/>
              <a:t>‹#›</a:t>
            </a:fld>
            <a:endParaRPr lang="en-US"/>
          </a:p>
        </p:txBody>
      </p:sp>
    </p:spTree>
    <p:extLst>
      <p:ext uri="{BB962C8B-B14F-4D97-AF65-F5344CB8AC3E}">
        <p14:creationId xmlns:p14="http://schemas.microsoft.com/office/powerpoint/2010/main" val="21948099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2.xml"/><Relationship Id="rId7" Type="http://schemas.openxmlformats.org/officeDocument/2006/relationships/image" Target="../media/image29.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hyperlink" Target="https://pxhere.com/en/photo/1278894" TargetMode="External"/><Relationship Id="rId2" Type="http://schemas.openxmlformats.org/officeDocument/2006/relationships/image" Target="../media/image37.jpg!d"/><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pages.checkpoint.com/cyber-security-report-2023.html"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www.clarra.com/blog/secure-cloud-legal-practice-management-software/" TargetMode="External"/><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video" Target="https://www.youtube.com/embed/txZrgdehLaw"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9.jpg"/><Relationship Id="rId7" Type="http://schemas.openxmlformats.org/officeDocument/2006/relationships/hyperlink" Target="https://creativecommons.org/licenses/by-nc-sa/3.0/"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hyperlink" Target="https://discoverywall.nz/album/1933/24031" TargetMode="External"/><Relationship Id="rId5" Type="http://schemas.openxmlformats.org/officeDocument/2006/relationships/image" Target="../media/image10.jpg"/><Relationship Id="rId4" Type="http://schemas.openxmlformats.org/officeDocument/2006/relationships/hyperlink" Target="https://commons.wikimedia.org/wiki/File:HK_The_Parazzo_Indoor_Pool.jpg"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A2B9-427F-51CC-2F47-053A7C62ECBF}"/>
              </a:ext>
            </a:extLst>
          </p:cNvPr>
          <p:cNvSpPr>
            <a:spLocks noGrp="1"/>
          </p:cNvSpPr>
          <p:nvPr>
            <p:ph type="title"/>
          </p:nvPr>
        </p:nvSpPr>
        <p:spPr/>
        <p:txBody>
          <a:bodyPr/>
          <a:lstStyle/>
          <a:p>
            <a:r>
              <a:rPr lang="en-US" dirty="0"/>
              <a:t>Deep Dive into Cloud Security: Threats, Breaches &amp; Shared Responsibility</a:t>
            </a:r>
          </a:p>
        </p:txBody>
      </p:sp>
      <p:sp>
        <p:nvSpPr>
          <p:cNvPr id="6" name="Content Placeholder 5">
            <a:extLst>
              <a:ext uri="{FF2B5EF4-FFF2-40B4-BE49-F238E27FC236}">
                <a16:creationId xmlns:a16="http://schemas.microsoft.com/office/drawing/2014/main" id="{6CE3674F-8771-28CE-A8B6-C491B8791A39}"/>
              </a:ext>
            </a:extLst>
          </p:cNvPr>
          <p:cNvSpPr txBox="1">
            <a:spLocks/>
          </p:cNvSpPr>
          <p:nvPr/>
        </p:nvSpPr>
        <p:spPr bwMode="auto">
          <a:xfrm>
            <a:off x="5359400" y="5484341"/>
            <a:ext cx="601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r" rtl="0" eaLnBrk="0" fontAlgn="base" hangingPunct="0">
              <a:lnSpc>
                <a:spcPts val="1800"/>
              </a:lnSpc>
              <a:spcBef>
                <a:spcPts val="0"/>
              </a:spcBef>
              <a:spcAft>
                <a:spcPct val="0"/>
              </a:spcAft>
              <a:buFont typeface="Arial" panose="020B0604020202020204" pitchFamily="34" charset="0"/>
              <a:buNone/>
              <a:defRPr sz="1800" kern="1200" baseline="0">
                <a:solidFill>
                  <a:schemeClr val="bg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base" latinLnBrk="0" hangingPunct="1">
              <a:lnSpc>
                <a:spcPts val="18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ysClr val="window" lastClr="FFFFFF"/>
                </a:solidFill>
                <a:effectLst/>
                <a:uLnTx/>
                <a:uFillTx/>
                <a:latin typeface="Arial" pitchFamily="34" charset="0"/>
                <a:ea typeface="+mn-ea"/>
                <a:cs typeface="Arial" pitchFamily="34" charset="0"/>
              </a:rPr>
              <a:t>Syed Aquib</a:t>
            </a:r>
          </a:p>
          <a:p>
            <a:pPr marL="0" marR="0" lvl="0" indent="0" algn="r" defTabSz="914400" rtl="0" eaLnBrk="1" fontAlgn="base" latinLnBrk="0" hangingPunct="1">
              <a:lnSpc>
                <a:spcPts val="18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ysClr val="window" lastClr="FFFFFF"/>
                </a:solidFill>
                <a:effectLst/>
                <a:uLnTx/>
                <a:uFillTx/>
                <a:latin typeface="Arial" pitchFamily="34" charset="0"/>
                <a:ea typeface="+mn-ea"/>
                <a:cs typeface="Arial" pitchFamily="34" charset="0"/>
              </a:rPr>
              <a:t>Security Fundamentals For Cloud</a:t>
            </a:r>
            <a:endParaRPr kumimoji="0" lang="en-US" altLang="en-US" sz="1800" b="0" i="0" u="none" strike="noStrike" kern="1200" cap="none" spc="0" normalizeH="0" baseline="0" noProof="0" dirty="0">
              <a:ln>
                <a:noFill/>
              </a:ln>
              <a:solidFill>
                <a:sysClr val="window" lastClr="FFFFFF"/>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06989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361D0-C64C-B869-6430-76C16A8D251F}"/>
              </a:ext>
            </a:extLst>
          </p:cNvPr>
          <p:cNvSpPr>
            <a:spLocks noGrp="1"/>
          </p:cNvSpPr>
          <p:nvPr>
            <p:ph sz="quarter" idx="10"/>
          </p:nvPr>
        </p:nvSpPr>
        <p:spPr/>
        <p:txBody>
          <a:bodyPr/>
          <a:lstStyle/>
          <a:p>
            <a:r>
              <a:rPr lang="en-US" dirty="0"/>
              <a:t>Cloud Security</a:t>
            </a:r>
          </a:p>
        </p:txBody>
      </p:sp>
      <p:pic>
        <p:nvPicPr>
          <p:cNvPr id="4" name="Picture 2" descr="Identity and Access Management (IAM) Best Practices for Cloud Security |  Resmo">
            <a:extLst>
              <a:ext uri="{FF2B5EF4-FFF2-40B4-BE49-F238E27FC236}">
                <a16:creationId xmlns:a16="http://schemas.microsoft.com/office/drawing/2014/main" id="{819D8EC5-3D0C-9600-4D68-F94EC6B73E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2810" y="1376838"/>
            <a:ext cx="5326380" cy="4977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637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5C15C1-CFE0-6275-C7F4-73359154534C}"/>
              </a:ext>
            </a:extLst>
          </p:cNvPr>
          <p:cNvSpPr>
            <a:spLocks noGrp="1"/>
          </p:cNvSpPr>
          <p:nvPr>
            <p:ph sz="quarter" idx="10"/>
          </p:nvPr>
        </p:nvSpPr>
        <p:spPr/>
        <p:txBody>
          <a:bodyPr>
            <a:normAutofit fontScale="92500"/>
          </a:bodyPr>
          <a:lstStyle/>
          <a:p>
            <a:r>
              <a:rPr lang="en-US" dirty="0"/>
              <a:t>Who's Responsible for What? </a:t>
            </a:r>
          </a:p>
          <a:p>
            <a:r>
              <a:rPr lang="en-US" dirty="0"/>
              <a:t>Understanding the Shared Security Model</a:t>
            </a:r>
          </a:p>
        </p:txBody>
      </p:sp>
      <p:sp>
        <p:nvSpPr>
          <p:cNvPr id="8" name="TextBox 7">
            <a:extLst>
              <a:ext uri="{FF2B5EF4-FFF2-40B4-BE49-F238E27FC236}">
                <a16:creationId xmlns:a16="http://schemas.microsoft.com/office/drawing/2014/main" id="{FAC2161D-8BBB-C66B-288D-013AF85FC6C5}"/>
              </a:ext>
            </a:extLst>
          </p:cNvPr>
          <p:cNvSpPr txBox="1"/>
          <p:nvPr/>
        </p:nvSpPr>
        <p:spPr>
          <a:xfrm>
            <a:off x="180931" y="2313132"/>
            <a:ext cx="5651500"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Cloud Provider: </a:t>
            </a:r>
            <a:r>
              <a:rPr lang="en-US" dirty="0"/>
              <a:t>Security "of" the cloud (physical infrastructure, network, virtualization layer). </a:t>
            </a:r>
          </a:p>
          <a:p>
            <a:pPr marL="285750" indent="-285750">
              <a:buFont typeface="Arial" panose="020B0604020202020204" pitchFamily="34" charset="0"/>
              <a:buChar char="•"/>
            </a:pPr>
            <a:r>
              <a:rPr lang="en-US" b="1" dirty="0"/>
              <a:t>Customer: </a:t>
            </a:r>
            <a:r>
              <a:rPr lang="en-US" dirty="0"/>
              <a:t>Security "in" the cloud (operating systems, applications, data). </a:t>
            </a:r>
          </a:p>
          <a:p>
            <a:pPr marL="285750" indent="-285750">
              <a:buFont typeface="Arial" panose="020B0604020202020204" pitchFamily="34" charset="0"/>
              <a:buChar char="•"/>
            </a:pPr>
            <a:r>
              <a:rPr lang="en-US" b="1" dirty="0"/>
              <a:t>IaaS: </a:t>
            </a:r>
            <a:r>
              <a:rPr lang="en-US" dirty="0"/>
              <a:t>Customer has more responsibility (OS, applications, data). </a:t>
            </a:r>
          </a:p>
          <a:p>
            <a:pPr marL="285750" indent="-285750">
              <a:buFont typeface="Arial" panose="020B0604020202020204" pitchFamily="34" charset="0"/>
              <a:buChar char="•"/>
            </a:pPr>
            <a:r>
              <a:rPr lang="en-US" b="1" dirty="0"/>
              <a:t>PaaS: </a:t>
            </a:r>
            <a:r>
              <a:rPr lang="en-US" dirty="0"/>
              <a:t>Shared responsibility (cloud provider manages OS and underlying infrastructure). </a:t>
            </a:r>
          </a:p>
          <a:p>
            <a:pPr marL="285750" indent="-285750">
              <a:buFont typeface="Arial" panose="020B0604020202020204" pitchFamily="34" charset="0"/>
              <a:buChar char="•"/>
            </a:pPr>
            <a:r>
              <a:rPr lang="en-US" b="1" dirty="0"/>
              <a:t>SaaS: </a:t>
            </a:r>
            <a:r>
              <a:rPr lang="en-US" dirty="0"/>
              <a:t>Provider has more responsibility (application security, data).</a:t>
            </a:r>
          </a:p>
        </p:txBody>
      </p:sp>
      <p:pic>
        <p:nvPicPr>
          <p:cNvPr id="14" name="Content Placeholder 13">
            <a:extLst>
              <a:ext uri="{FF2B5EF4-FFF2-40B4-BE49-F238E27FC236}">
                <a16:creationId xmlns:a16="http://schemas.microsoft.com/office/drawing/2014/main" id="{5242A622-6A6F-2EDC-1767-981287E53DF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832431" y="1747716"/>
            <a:ext cx="6359569" cy="4430262"/>
          </a:xfrm>
        </p:spPr>
      </p:pic>
    </p:spTree>
    <p:extLst>
      <p:ext uri="{BB962C8B-B14F-4D97-AF65-F5344CB8AC3E}">
        <p14:creationId xmlns:p14="http://schemas.microsoft.com/office/powerpoint/2010/main" val="3457270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42BB77-F385-7B2D-FD11-9894965D2374}"/>
              </a:ext>
            </a:extLst>
          </p:cNvPr>
          <p:cNvSpPr>
            <a:spLocks noGrp="1"/>
          </p:cNvSpPr>
          <p:nvPr>
            <p:ph idx="1"/>
          </p:nvPr>
        </p:nvSpPr>
        <p:spPr>
          <a:xfrm>
            <a:off x="0" y="1570505"/>
            <a:ext cx="4879584" cy="4525963"/>
          </a:xfrm>
        </p:spPr>
        <p:txBody>
          <a:bodyPr/>
          <a:lstStyle/>
          <a:p>
            <a:pPr>
              <a:buFont typeface="Arial" panose="020B0604020202020204" pitchFamily="34" charset="0"/>
              <a:buChar char="•"/>
            </a:pPr>
            <a:r>
              <a:rPr lang="en-IN" b="1" dirty="0"/>
              <a:t>Key Principle:</a:t>
            </a:r>
            <a:r>
              <a:rPr lang="en-IN" dirty="0"/>
              <a:t> </a:t>
            </a:r>
          </a:p>
          <a:p>
            <a:pPr lvl="1">
              <a:buFont typeface="Arial" panose="020B0604020202020204" pitchFamily="34" charset="0"/>
              <a:buChar char="•"/>
            </a:pPr>
            <a:r>
              <a:rPr lang="en-IN" dirty="0"/>
              <a:t>Security is a joint effort between the cloud provider and the customer. </a:t>
            </a:r>
          </a:p>
          <a:p>
            <a:pPr>
              <a:buFont typeface="Arial" panose="020B0604020202020204" pitchFamily="34" charset="0"/>
              <a:buChar char="•"/>
            </a:pPr>
            <a:r>
              <a:rPr lang="en-IN" b="1" dirty="0"/>
              <a:t>Customer Responsibilities:</a:t>
            </a:r>
            <a:r>
              <a:rPr lang="en-IN" dirty="0"/>
              <a:t> </a:t>
            </a:r>
          </a:p>
          <a:p>
            <a:pPr lvl="1">
              <a:buFont typeface="Arial" panose="020B0604020202020204" pitchFamily="34" charset="0"/>
              <a:buChar char="•"/>
            </a:pPr>
            <a:r>
              <a:rPr lang="en-IN" dirty="0"/>
              <a:t>Data classification and encryption</a:t>
            </a:r>
          </a:p>
          <a:p>
            <a:pPr lvl="1">
              <a:buFont typeface="Arial" panose="020B0604020202020204" pitchFamily="34" charset="0"/>
              <a:buChar char="•"/>
            </a:pPr>
            <a:r>
              <a:rPr lang="en-IN" dirty="0"/>
              <a:t>Identity and access management (IAM)</a:t>
            </a:r>
          </a:p>
          <a:p>
            <a:pPr lvl="1">
              <a:buFont typeface="Arial" panose="020B0604020202020204" pitchFamily="34" charset="0"/>
              <a:buChar char="•"/>
            </a:pPr>
            <a:r>
              <a:rPr lang="en-IN" dirty="0"/>
              <a:t>Network security controls</a:t>
            </a:r>
          </a:p>
          <a:p>
            <a:pPr lvl="1">
              <a:buFont typeface="Arial" panose="020B0604020202020204" pitchFamily="34" charset="0"/>
              <a:buChar char="•"/>
            </a:pPr>
            <a:r>
              <a:rPr lang="en-IN" dirty="0"/>
              <a:t>Application security</a:t>
            </a:r>
          </a:p>
          <a:p>
            <a:pPr lvl="1">
              <a:buFont typeface="Arial" panose="020B0604020202020204" pitchFamily="34" charset="0"/>
              <a:buChar char="•"/>
            </a:pPr>
            <a:r>
              <a:rPr lang="en-IN" dirty="0"/>
              <a:t>Patch management</a:t>
            </a:r>
          </a:p>
        </p:txBody>
      </p:sp>
      <p:sp>
        <p:nvSpPr>
          <p:cNvPr id="3" name="Content Placeholder 2">
            <a:extLst>
              <a:ext uri="{FF2B5EF4-FFF2-40B4-BE49-F238E27FC236}">
                <a16:creationId xmlns:a16="http://schemas.microsoft.com/office/drawing/2014/main" id="{E84E28AF-CDC5-E5B9-91A0-11C9BB788372}"/>
              </a:ext>
            </a:extLst>
          </p:cNvPr>
          <p:cNvSpPr>
            <a:spLocks noGrp="1"/>
          </p:cNvSpPr>
          <p:nvPr>
            <p:ph sz="quarter" idx="10"/>
          </p:nvPr>
        </p:nvSpPr>
        <p:spPr/>
        <p:txBody>
          <a:bodyPr/>
          <a:lstStyle/>
          <a:p>
            <a:r>
              <a:rPr lang="en-IN" dirty="0"/>
              <a:t>Demystifying the Shared Responsibility Model</a:t>
            </a:r>
            <a:endParaRPr lang="en-US" dirty="0"/>
          </a:p>
        </p:txBody>
      </p:sp>
      <p:pic>
        <p:nvPicPr>
          <p:cNvPr id="5" name="Graphic 4">
            <a:extLst>
              <a:ext uri="{FF2B5EF4-FFF2-40B4-BE49-F238E27FC236}">
                <a16:creationId xmlns:a16="http://schemas.microsoft.com/office/drawing/2014/main" id="{B684308E-808E-3309-6F6F-29CE9328C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9584" y="1687648"/>
            <a:ext cx="7284171" cy="4291676"/>
          </a:xfrm>
          <a:prstGeom prst="rect">
            <a:avLst/>
          </a:prstGeom>
        </p:spPr>
      </p:pic>
    </p:spTree>
    <p:extLst>
      <p:ext uri="{BB962C8B-B14F-4D97-AF65-F5344CB8AC3E}">
        <p14:creationId xmlns:p14="http://schemas.microsoft.com/office/powerpoint/2010/main" val="2457985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CC1740-6A23-27A1-B4D5-4FA8684387E5}"/>
              </a:ext>
            </a:extLst>
          </p:cNvPr>
          <p:cNvSpPr>
            <a:spLocks noGrp="1"/>
          </p:cNvSpPr>
          <p:nvPr>
            <p:ph sz="quarter" idx="10"/>
          </p:nvPr>
        </p:nvSpPr>
        <p:spPr/>
        <p:txBody>
          <a:bodyPr/>
          <a:lstStyle/>
          <a:p>
            <a:r>
              <a:rPr lang="en-US" dirty="0"/>
              <a:t>AWS - Shared Responsibility Model</a:t>
            </a:r>
          </a:p>
        </p:txBody>
      </p:sp>
      <p:pic>
        <p:nvPicPr>
          <p:cNvPr id="2050" name="Picture 2">
            <a:extLst>
              <a:ext uri="{FF2B5EF4-FFF2-40B4-BE49-F238E27FC236}">
                <a16:creationId xmlns:a16="http://schemas.microsoft.com/office/drawing/2014/main" id="{DDE29084-79E9-AC70-EEFA-B0CBAFDAB5A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62178" y="1493838"/>
            <a:ext cx="8261243"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511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94BBD4-616B-8799-88F4-BE010BDAF43D}"/>
              </a:ext>
            </a:extLst>
          </p:cNvPr>
          <p:cNvSpPr>
            <a:spLocks noGrp="1"/>
          </p:cNvSpPr>
          <p:nvPr>
            <p:ph sz="quarter" idx="10"/>
          </p:nvPr>
        </p:nvSpPr>
        <p:spPr/>
        <p:txBody>
          <a:bodyPr rtlCol="0">
            <a:normAutofit fontScale="92500"/>
          </a:bodyPr>
          <a:lstStyle/>
          <a:p>
            <a:pPr>
              <a:defRPr/>
            </a:pPr>
            <a:r>
              <a:rPr lang="en-US" dirty="0"/>
              <a:t>Navigating the Cloud Security Landscape: Threats, Vulnerabilities, and Best Practices</a:t>
            </a:r>
          </a:p>
        </p:txBody>
      </p:sp>
      <p:pic>
        <p:nvPicPr>
          <p:cNvPr id="2" name="Content Placeholder 1">
            <a:extLst>
              <a:ext uri="{FF2B5EF4-FFF2-40B4-BE49-F238E27FC236}">
                <a16:creationId xmlns:a16="http://schemas.microsoft.com/office/drawing/2014/main" id="{1B6525D1-640B-F91D-93E9-396AA0DA5906}"/>
              </a:ext>
            </a:extLst>
          </p:cNvPr>
          <p:cNvPicPr>
            <a:picLocks noGrp="1" noChangeAspect="1"/>
          </p:cNvPicPr>
          <p:nvPr>
            <p:ph idx="1"/>
          </p:nvPr>
        </p:nvPicPr>
        <p:blipFill>
          <a:blip r:embed="rId2"/>
          <a:stretch>
            <a:fillRect/>
          </a:stretch>
        </p:blipFill>
        <p:spPr>
          <a:xfrm>
            <a:off x="1983383" y="1493838"/>
            <a:ext cx="7920433" cy="452596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4" name="Rectangle 73">
            <a:extLst>
              <a:ext uri="{FF2B5EF4-FFF2-40B4-BE49-F238E27FC236}">
                <a16:creationId xmlns:a16="http://schemas.microsoft.com/office/drawing/2014/main" id="{7C6A4DDC-3049-4FEA-B9FF-CBCF8B277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509" y="548417"/>
            <a:ext cx="7491158" cy="57611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16" name="Picture 15" descr="A screenshot of a phone&#10;&#10;Description automatically generated">
            <a:extLst>
              <a:ext uri="{FF2B5EF4-FFF2-40B4-BE49-F238E27FC236}">
                <a16:creationId xmlns:a16="http://schemas.microsoft.com/office/drawing/2014/main" id="{9135E238-40AA-19CA-FF18-8D25B3386926}"/>
              </a:ext>
            </a:extLst>
          </p:cNvPr>
          <p:cNvPicPr>
            <a:picLocks noChangeAspect="1"/>
          </p:cNvPicPr>
          <p:nvPr/>
        </p:nvPicPr>
        <p:blipFill>
          <a:blip r:embed="rId3"/>
          <a:stretch>
            <a:fillRect/>
          </a:stretch>
        </p:blipFill>
        <p:spPr>
          <a:xfrm>
            <a:off x="938992" y="1694112"/>
            <a:ext cx="6520993" cy="3490857"/>
          </a:xfrm>
          <a:prstGeom prst="rect">
            <a:avLst/>
          </a:prstGeom>
        </p:spPr>
      </p:pic>
      <p:sp>
        <p:nvSpPr>
          <p:cNvPr id="76" name="Rectangle 75">
            <a:extLst>
              <a:ext uri="{FF2B5EF4-FFF2-40B4-BE49-F238E27FC236}">
                <a16:creationId xmlns:a16="http://schemas.microsoft.com/office/drawing/2014/main" id="{87BCB2CF-F2CE-43B5-93CB-386479577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548418"/>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14" name="Picture 13" descr="A black background with white text&#10;&#10;Description automatically generated">
            <a:extLst>
              <a:ext uri="{FF2B5EF4-FFF2-40B4-BE49-F238E27FC236}">
                <a16:creationId xmlns:a16="http://schemas.microsoft.com/office/drawing/2014/main" id="{3726ECC7-D9E7-25CC-C4DB-8F6360068D36}"/>
              </a:ext>
            </a:extLst>
          </p:cNvPr>
          <p:cNvPicPr>
            <a:picLocks noChangeAspect="1"/>
          </p:cNvPicPr>
          <p:nvPr/>
        </p:nvPicPr>
        <p:blipFill>
          <a:blip r:embed="rId4"/>
          <a:stretch>
            <a:fillRect/>
          </a:stretch>
        </p:blipFill>
        <p:spPr>
          <a:xfrm>
            <a:off x="8201902" y="1052536"/>
            <a:ext cx="3372838" cy="860073"/>
          </a:xfrm>
          <a:prstGeom prst="rect">
            <a:avLst/>
          </a:prstGeom>
        </p:spPr>
      </p:pic>
      <p:pic>
        <p:nvPicPr>
          <p:cNvPr id="7" name="Picture 6" descr="A black background with blue text&#10;&#10;Description automatically generated">
            <a:extLst>
              <a:ext uri="{FF2B5EF4-FFF2-40B4-BE49-F238E27FC236}">
                <a16:creationId xmlns:a16="http://schemas.microsoft.com/office/drawing/2014/main" id="{4C7F8A2D-2CA1-A0DD-52F2-6CC5939EFA71}"/>
              </a:ext>
            </a:extLst>
          </p:cNvPr>
          <p:cNvPicPr>
            <a:picLocks noChangeAspect="1"/>
          </p:cNvPicPr>
          <p:nvPr/>
        </p:nvPicPr>
        <p:blipFill>
          <a:blip r:embed="rId5"/>
          <a:stretch>
            <a:fillRect/>
          </a:stretch>
        </p:blipFill>
        <p:spPr>
          <a:xfrm>
            <a:off x="8201902" y="3047759"/>
            <a:ext cx="3372838" cy="792617"/>
          </a:xfrm>
          <a:prstGeom prst="rect">
            <a:avLst/>
          </a:prstGeom>
        </p:spPr>
      </p:pic>
      <p:sp>
        <p:nvSpPr>
          <p:cNvPr id="78" name="Rectangle 77">
            <a:extLst>
              <a:ext uri="{FF2B5EF4-FFF2-40B4-BE49-F238E27FC236}">
                <a16:creationId xmlns:a16="http://schemas.microsoft.com/office/drawing/2014/main" id="{2C68A941-4039-4496-9008-274182D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2529926"/>
            <a:ext cx="3704425" cy="1827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12" name="Picture 11" descr="A screenshot of a phone&#10;&#10;Description automatically generated">
            <a:extLst>
              <a:ext uri="{FF2B5EF4-FFF2-40B4-BE49-F238E27FC236}">
                <a16:creationId xmlns:a16="http://schemas.microsoft.com/office/drawing/2014/main" id="{6FACB2FC-029B-86B6-4512-4D38645DC7D4}"/>
              </a:ext>
            </a:extLst>
          </p:cNvPr>
          <p:cNvPicPr>
            <a:picLocks noChangeAspect="1"/>
          </p:cNvPicPr>
          <p:nvPr/>
        </p:nvPicPr>
        <p:blipFill>
          <a:blip r:embed="rId6"/>
          <a:stretch>
            <a:fillRect/>
          </a:stretch>
        </p:blipFill>
        <p:spPr>
          <a:xfrm>
            <a:off x="8201901" y="4940580"/>
            <a:ext cx="3372839" cy="885370"/>
          </a:xfrm>
          <a:prstGeom prst="rect">
            <a:avLst/>
          </a:prstGeom>
        </p:spPr>
      </p:pic>
      <p:sp>
        <p:nvSpPr>
          <p:cNvPr id="80" name="Rectangle 79">
            <a:extLst>
              <a:ext uri="{FF2B5EF4-FFF2-40B4-BE49-F238E27FC236}">
                <a16:creationId xmlns:a16="http://schemas.microsoft.com/office/drawing/2014/main" id="{878B897E-FBB2-4D71-AA1C-3C4DA4A26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4214" y="4441273"/>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spTree>
    <p:extLst>
      <p:ext uri="{BB962C8B-B14F-4D97-AF65-F5344CB8AC3E}">
        <p14:creationId xmlns:p14="http://schemas.microsoft.com/office/powerpoint/2010/main" val="506175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8" name="Content Placeholder 1">
            <a:extLst>
              <a:ext uri="{FF2B5EF4-FFF2-40B4-BE49-F238E27FC236}">
                <a16:creationId xmlns:a16="http://schemas.microsoft.com/office/drawing/2014/main" id="{F7068C45-A9EA-145C-5A5F-3E305FBE22D9}"/>
              </a:ext>
            </a:extLst>
          </p:cNvPr>
          <p:cNvGraphicFramePr>
            <a:graphicFrameLocks noGrp="1"/>
          </p:cNvGraphicFramePr>
          <p:nvPr>
            <p:ph idx="1"/>
            <p:extLst>
              <p:ext uri="{D42A27DB-BD31-4B8C-83A1-F6EECF244321}">
                <p14:modId xmlns:p14="http://schemas.microsoft.com/office/powerpoint/2010/main" val="266940913"/>
              </p:ext>
            </p:extLst>
          </p:nvPr>
        </p:nvGraphicFramePr>
        <p:xfrm>
          <a:off x="494082" y="3068876"/>
          <a:ext cx="11697918" cy="3482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o Why Does This Matter? - The Austin Common">
            <a:extLst>
              <a:ext uri="{FF2B5EF4-FFF2-40B4-BE49-F238E27FC236}">
                <a16:creationId xmlns:a16="http://schemas.microsoft.com/office/drawing/2014/main" id="{C2DD69CD-E951-620F-5362-CE81FB8DF38B}"/>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3734" b="81116" l="18902" r="87612">
                        <a14:foregroundMark x1="32950" y1="29185" x2="36654" y2="32189"/>
                        <a14:foregroundMark x1="38314" y1="31330" x2="38442" y2="38627"/>
                        <a14:foregroundMark x1="42273" y1="33047" x2="43295" y2="42060"/>
                        <a14:foregroundMark x1="48659" y1="33047" x2="48659" y2="33047"/>
                        <a14:foregroundMark x1="51724" y1="35622" x2="51724" y2="35622"/>
                        <a14:foregroundMark x1="53257" y1="36052" x2="53257" y2="36052"/>
                        <a14:foregroundMark x1="53640" y1="36481" x2="53640" y2="36481"/>
                        <a14:foregroundMark x1="53640" y1="33476" x2="53768" y2="37768"/>
                        <a14:foregroundMark x1="55811" y1="33906" x2="56194" y2="39056"/>
                        <a14:foregroundMark x1="53512" y1="33047" x2="54278" y2="38627"/>
                        <a14:foregroundMark x1="61558" y1="37339" x2="66411" y2="36481"/>
                        <a14:foregroundMark x1="66411" y1="36481" x2="68199" y2="36481"/>
                        <a14:foregroundMark x1="72414" y1="38197" x2="76501" y2="37768"/>
                        <a14:foregroundMark x1="61047" y1="34764" x2="66156" y2="40773"/>
                        <a14:foregroundMark x1="66156" y1="40773" x2="61686" y2="34764"/>
                        <a14:foregroundMark x1="50447" y1="56223" x2="50447" y2="67811"/>
                        <a14:foregroundMark x1="55300" y1="56652" x2="55556" y2="64807"/>
                        <a14:foregroundMark x1="61558" y1="57511" x2="61430" y2="63519"/>
                        <a14:foregroundMark x1="65773" y1="58798" x2="65900" y2="67382"/>
                        <a14:foregroundMark x1="69604" y1="58798" x2="69860" y2="67811"/>
                        <a14:foregroundMark x1="74713" y1="58369" x2="75990" y2="60086"/>
                        <a14:foregroundMark x1="78544" y1="59227" x2="78416" y2="66953"/>
                        <a14:foregroundMark x1="75734" y1="73391" x2="75734" y2="73391"/>
                        <a14:foregroundMark x1="78416" y1="73391" x2="78289" y2="75107"/>
                        <a14:foregroundMark x1="28097" y1="59657" x2="38314" y2="60515"/>
                        <a14:foregroundMark x1="25160" y1="31760" x2="31162" y2="36052"/>
                        <a14:foregroundMark x1="23116" y1="21030" x2="28352" y2="21459"/>
                        <a14:foregroundMark x1="28352" y1="21459" x2="36143" y2="31330"/>
                        <a14:foregroundMark x1="77139" y1="30043" x2="81992" y2="34335"/>
                        <a14:foregroundMark x1="81992" y1="34335" x2="82375" y2="53219"/>
                        <a14:foregroundMark x1="82375" y1="53219" x2="78289" y2="63948"/>
                        <a14:foregroundMark x1="78289" y1="63948" x2="75990" y2="60515"/>
                        <a14:foregroundMark x1="84802" y1="47210" x2="85057" y2="54936"/>
                        <a14:foregroundMark x1="86845" y1="48498" x2="87101" y2="53219"/>
                        <a14:foregroundMark x1="19923" y1="54936" x2="20179" y2="49785"/>
                        <a14:foregroundMark x1="22095" y1="21030" x2="22350" y2="17167"/>
                        <a14:foregroundMark x1="19029" y1="37339" x2="20051" y2="32189"/>
                        <a14:foregroundMark x1="19029" y1="54506" x2="19796" y2="47639"/>
                        <a14:foregroundMark x1="20434" y1="62661" x2="23244" y2="69957"/>
                        <a14:foregroundMark x1="86590" y1="44206" x2="87867" y2="52790"/>
                        <a14:foregroundMark x1="83525" y1="24464" x2="84802" y2="36910"/>
                        <a14:foregroundMark x1="83653" y1="73391" x2="85057" y2="68240"/>
                        <a14:foregroundMark x1="56705" y1="81545" x2="58110" y2="81116"/>
                        <a14:foregroundMark x1="21839" y1="14592" x2="23627" y2="13734"/>
                        <a14:foregroundMark x1="41252" y1="16738" x2="43423" y2="15021"/>
                        <a14:foregroundMark x1="49298" y1="16309" x2="51724" y2="17167"/>
                        <a14:foregroundMark x1="57471" y1="18884" x2="60281" y2="20601"/>
                        <a14:foregroundMark x1="59132" y1="16309" x2="57088" y2="18026"/>
                        <a14:foregroundMark x1="26437" y1="81116" x2="29885" y2="80687"/>
                        <a14:foregroundMark x1="24649" y1="74678" x2="27969" y2="77682"/>
                      </a14:backgroundRemoval>
                    </a14:imgEffect>
                  </a14:imgLayer>
                </a14:imgProps>
              </a:ext>
              <a:ext uri="{28A0092B-C50C-407E-A947-70E740481C1C}">
                <a14:useLocalDpi xmlns:a14="http://schemas.microsoft.com/office/drawing/2010/main" val="0"/>
              </a:ext>
            </a:extLst>
          </a:blip>
          <a:srcRect l="18550" t="9045" r="11792" b="16030"/>
          <a:stretch/>
        </p:blipFill>
        <p:spPr bwMode="auto">
          <a:xfrm>
            <a:off x="2632553" y="1427968"/>
            <a:ext cx="6926894" cy="2217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934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435D3E-83F7-6EED-3B1B-38E953B33E1B}"/>
              </a:ext>
            </a:extLst>
          </p:cNvPr>
          <p:cNvSpPr>
            <a:spLocks noGrp="1"/>
          </p:cNvSpPr>
          <p:nvPr>
            <p:ph sz="quarter" idx="10"/>
          </p:nvPr>
        </p:nvSpPr>
        <p:spPr/>
        <p:txBody>
          <a:bodyPr/>
          <a:lstStyle/>
          <a:p>
            <a:r>
              <a:rPr lang="en-IN" dirty="0"/>
              <a:t>Cloud Threats and Vulnerabilities: The Basics</a:t>
            </a:r>
            <a:endParaRPr lang="en-US" dirty="0"/>
          </a:p>
        </p:txBody>
      </p:sp>
      <p:pic>
        <p:nvPicPr>
          <p:cNvPr id="2052" name="Picture 4">
            <a:extLst>
              <a:ext uri="{FF2B5EF4-FFF2-40B4-BE49-F238E27FC236}">
                <a16:creationId xmlns:a16="http://schemas.microsoft.com/office/drawing/2014/main" id="{95032AD4-EE50-2282-A047-EA1EF9B700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398" y="1326768"/>
            <a:ext cx="2458324" cy="553123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50EA733B-D59F-9A19-0B6B-236B5475ECA6}"/>
              </a:ext>
            </a:extLst>
          </p:cNvPr>
          <p:cNvGrpSpPr/>
          <p:nvPr/>
        </p:nvGrpSpPr>
        <p:grpSpPr>
          <a:xfrm>
            <a:off x="1475210" y="4640495"/>
            <a:ext cx="1191789" cy="1191789"/>
            <a:chOff x="4320010" y="4564295"/>
            <a:chExt cx="1191789" cy="1191789"/>
          </a:xfrm>
        </p:grpSpPr>
        <p:pic>
          <p:nvPicPr>
            <p:cNvPr id="15" name="Graphic 14" descr="Thought bubble with solid fill">
              <a:extLst>
                <a:ext uri="{FF2B5EF4-FFF2-40B4-BE49-F238E27FC236}">
                  <a16:creationId xmlns:a16="http://schemas.microsoft.com/office/drawing/2014/main" id="{0226B43D-76DA-5687-6677-0C14F8CF95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0010" y="4564295"/>
              <a:ext cx="1191789" cy="1191789"/>
            </a:xfrm>
            <a:prstGeom prst="rect">
              <a:avLst/>
            </a:prstGeom>
          </p:spPr>
        </p:pic>
        <p:grpSp>
          <p:nvGrpSpPr>
            <p:cNvPr id="18" name="Group 17">
              <a:extLst>
                <a:ext uri="{FF2B5EF4-FFF2-40B4-BE49-F238E27FC236}">
                  <a16:creationId xmlns:a16="http://schemas.microsoft.com/office/drawing/2014/main" id="{F2A3B473-34DC-C348-BBE2-2AD27B331843}"/>
                </a:ext>
              </a:extLst>
            </p:cNvPr>
            <p:cNvGrpSpPr/>
            <p:nvPr/>
          </p:nvGrpSpPr>
          <p:grpSpPr>
            <a:xfrm>
              <a:off x="4496599" y="4797616"/>
              <a:ext cx="709326" cy="472884"/>
              <a:chOff x="8602758" y="4035616"/>
              <a:chExt cx="709326" cy="472884"/>
            </a:xfrm>
          </p:grpSpPr>
          <p:pic>
            <p:nvPicPr>
              <p:cNvPr id="6" name="Graphic 5" descr="Exclamation mark with solid fill">
                <a:extLst>
                  <a:ext uri="{FF2B5EF4-FFF2-40B4-BE49-F238E27FC236}">
                    <a16:creationId xmlns:a16="http://schemas.microsoft.com/office/drawing/2014/main" id="{E5EA0586-44C1-0628-D274-48F5CE1E02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2758" y="4035616"/>
                <a:ext cx="472884" cy="472884"/>
              </a:xfrm>
              <a:prstGeom prst="rect">
                <a:avLst/>
              </a:prstGeom>
            </p:spPr>
          </p:pic>
          <p:pic>
            <p:nvPicPr>
              <p:cNvPr id="17" name="Graphic 16" descr="Question Mark with solid fill">
                <a:extLst>
                  <a:ext uri="{FF2B5EF4-FFF2-40B4-BE49-F238E27FC236}">
                    <a16:creationId xmlns:a16="http://schemas.microsoft.com/office/drawing/2014/main" id="{A540233E-8550-E133-C7D3-2B585CF1D2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200" y="4035616"/>
                <a:ext cx="472884" cy="472884"/>
              </a:xfrm>
              <a:prstGeom prst="rect">
                <a:avLst/>
              </a:prstGeom>
            </p:spPr>
          </p:pic>
        </p:grpSp>
      </p:grpSp>
      <p:sp>
        <p:nvSpPr>
          <p:cNvPr id="20" name="TextBox 19">
            <a:extLst>
              <a:ext uri="{FF2B5EF4-FFF2-40B4-BE49-F238E27FC236}">
                <a16:creationId xmlns:a16="http://schemas.microsoft.com/office/drawing/2014/main" id="{984BF9B7-E072-F10C-6F8C-F26B80FB5AAF}"/>
              </a:ext>
            </a:extLst>
          </p:cNvPr>
          <p:cNvSpPr txBox="1"/>
          <p:nvPr/>
        </p:nvSpPr>
        <p:spPr>
          <a:xfrm>
            <a:off x="3110345" y="1453019"/>
            <a:ext cx="8968635" cy="5078313"/>
          </a:xfrm>
          <a:prstGeom prst="rect">
            <a:avLst/>
          </a:prstGeom>
          <a:noFill/>
        </p:spPr>
        <p:txBody>
          <a:bodyPr wrap="square" rtlCol="0">
            <a:spAutoFit/>
          </a:bodyPr>
          <a:lstStyle/>
          <a:p>
            <a:r>
              <a:rPr lang="en-IN" b="1" dirty="0"/>
              <a:t>Threats:</a:t>
            </a:r>
            <a:r>
              <a:rPr lang="en-IN" dirty="0"/>
              <a:t> These are the bad guys trying to break in or cause trouble:</a:t>
            </a:r>
          </a:p>
          <a:p>
            <a:endParaRPr lang="en-IN" dirty="0"/>
          </a:p>
          <a:p>
            <a:pPr>
              <a:buFont typeface="+mj-lt"/>
              <a:buAutoNum type="arabicPeriod"/>
            </a:pPr>
            <a:r>
              <a:rPr lang="en-IN" b="1" dirty="0"/>
              <a:t>Data Breaches:</a:t>
            </a:r>
            <a:r>
              <a:rPr lang="en-IN" dirty="0"/>
              <a:t> Someone steals your private information, like credit card numbers.</a:t>
            </a:r>
          </a:p>
          <a:p>
            <a:pPr marL="742950" lvl="1" indent="-285750">
              <a:buFont typeface="Arial" panose="020B0604020202020204" pitchFamily="34" charset="0"/>
              <a:buChar char="•"/>
            </a:pPr>
            <a:r>
              <a:rPr lang="en-IN" i="1" dirty="0"/>
              <a:t>Think of it like:</a:t>
            </a:r>
            <a:r>
              <a:rPr lang="en-IN" dirty="0"/>
              <a:t> A thief breaking into your house and stealing your </a:t>
            </a:r>
            <a:r>
              <a:rPr lang="en-IN" dirty="0" err="1"/>
              <a:t>jewelry</a:t>
            </a:r>
            <a:r>
              <a:rPr lang="en-IN" dirty="0"/>
              <a:t>.</a:t>
            </a:r>
          </a:p>
          <a:p>
            <a:pPr marL="742950" lvl="1" indent="-285750">
              <a:buFont typeface="+mj-lt"/>
              <a:buAutoNum type="arabicPeriod"/>
            </a:pPr>
            <a:endParaRPr lang="en-IN" dirty="0"/>
          </a:p>
          <a:p>
            <a:pPr>
              <a:buFont typeface="+mj-lt"/>
              <a:buAutoNum type="arabicPeriod"/>
            </a:pPr>
            <a:r>
              <a:rPr lang="en-IN" b="1" dirty="0"/>
              <a:t>Malware:</a:t>
            </a:r>
            <a:r>
              <a:rPr lang="en-IN" dirty="0"/>
              <a:t> Harmful software sneaks into your system and disrupts operations or steals data.</a:t>
            </a:r>
          </a:p>
          <a:p>
            <a:pPr marL="742950" lvl="1" indent="-285750">
              <a:buFont typeface="Arial" panose="020B0604020202020204" pitchFamily="34" charset="0"/>
              <a:buChar char="•"/>
            </a:pPr>
            <a:r>
              <a:rPr lang="en-IN" i="1" dirty="0"/>
              <a:t>Think of it like:</a:t>
            </a:r>
            <a:r>
              <a:rPr lang="en-IN" dirty="0"/>
              <a:t> A virus infecting your computer and making it crash.</a:t>
            </a:r>
          </a:p>
          <a:p>
            <a:pPr marL="742950" lvl="1" indent="-285750">
              <a:buFont typeface="+mj-lt"/>
              <a:buAutoNum type="arabicPeriod"/>
            </a:pPr>
            <a:endParaRPr lang="en-IN" dirty="0"/>
          </a:p>
          <a:p>
            <a:pPr>
              <a:buFont typeface="+mj-lt"/>
              <a:buAutoNum type="arabicPeriod"/>
            </a:pPr>
            <a:r>
              <a:rPr lang="en-IN" b="1" dirty="0"/>
              <a:t>Ransomware:</a:t>
            </a:r>
            <a:r>
              <a:rPr lang="en-IN" dirty="0"/>
              <a:t> Hackers lock your files and demand payment to unlock them.</a:t>
            </a:r>
          </a:p>
          <a:p>
            <a:pPr marL="742950" lvl="1" indent="-285750">
              <a:buFont typeface="Arial" panose="020B0604020202020204" pitchFamily="34" charset="0"/>
              <a:buChar char="•"/>
            </a:pPr>
            <a:r>
              <a:rPr lang="en-IN" i="1" dirty="0"/>
              <a:t>Think of it like:</a:t>
            </a:r>
            <a:r>
              <a:rPr lang="en-IN" dirty="0"/>
              <a:t> Kidnappers taking your stuff hostage and asking for a ransom.</a:t>
            </a:r>
          </a:p>
          <a:p>
            <a:pPr marL="742950" lvl="1" indent="-285750">
              <a:buFont typeface="+mj-lt"/>
              <a:buAutoNum type="arabicPeriod"/>
            </a:pPr>
            <a:endParaRPr lang="en-IN" dirty="0"/>
          </a:p>
          <a:p>
            <a:pPr>
              <a:buFont typeface="+mj-lt"/>
              <a:buAutoNum type="arabicPeriod"/>
            </a:pPr>
            <a:r>
              <a:rPr lang="en-IN" b="1" dirty="0"/>
              <a:t>Account Hijacking:</a:t>
            </a:r>
            <a:r>
              <a:rPr lang="en-IN" dirty="0"/>
              <a:t> Someone takes over your account and uses it without permission.</a:t>
            </a:r>
          </a:p>
          <a:p>
            <a:pPr marL="742950" lvl="1" indent="-285750">
              <a:buFont typeface="Arial" panose="020B0604020202020204" pitchFamily="34" charset="0"/>
              <a:buChar char="•"/>
            </a:pPr>
            <a:r>
              <a:rPr lang="en-IN" i="1" dirty="0"/>
              <a:t>Think of it like:</a:t>
            </a:r>
            <a:r>
              <a:rPr lang="en-IN" dirty="0"/>
              <a:t> Someone stealing your car keys and driving off with your car.</a:t>
            </a:r>
          </a:p>
          <a:p>
            <a:pPr marL="742950" lvl="1" indent="-285750">
              <a:buFont typeface="+mj-lt"/>
              <a:buAutoNum type="arabicPeriod"/>
            </a:pPr>
            <a:endParaRPr lang="en-IN" dirty="0"/>
          </a:p>
          <a:p>
            <a:pPr>
              <a:buFont typeface="+mj-lt"/>
              <a:buAutoNum type="arabicPeriod"/>
            </a:pPr>
            <a:r>
              <a:rPr lang="en-IN" b="1" dirty="0"/>
              <a:t>Insider Threats:</a:t>
            </a:r>
            <a:r>
              <a:rPr lang="en-IN" dirty="0"/>
              <a:t> Someone working for your company does something bad to your system.</a:t>
            </a:r>
          </a:p>
          <a:p>
            <a:pPr marL="742950" lvl="1" indent="-285750">
              <a:buFont typeface="Arial" panose="020B0604020202020204" pitchFamily="34" charset="0"/>
              <a:buChar char="•"/>
            </a:pPr>
            <a:r>
              <a:rPr lang="en-IN" i="1" dirty="0"/>
              <a:t>Think of it like:</a:t>
            </a:r>
            <a:r>
              <a:rPr lang="en-IN" dirty="0"/>
              <a:t> A dishonest employee stealing money from the cash register.</a:t>
            </a:r>
          </a:p>
        </p:txBody>
      </p:sp>
    </p:spTree>
    <p:extLst>
      <p:ext uri="{BB962C8B-B14F-4D97-AF65-F5344CB8AC3E}">
        <p14:creationId xmlns:p14="http://schemas.microsoft.com/office/powerpoint/2010/main" val="330420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435D3E-83F7-6EED-3B1B-38E953B33E1B}"/>
              </a:ext>
            </a:extLst>
          </p:cNvPr>
          <p:cNvSpPr>
            <a:spLocks noGrp="1"/>
          </p:cNvSpPr>
          <p:nvPr>
            <p:ph sz="quarter" idx="10"/>
          </p:nvPr>
        </p:nvSpPr>
        <p:spPr/>
        <p:txBody>
          <a:bodyPr/>
          <a:lstStyle/>
          <a:p>
            <a:r>
              <a:rPr lang="en-IN" dirty="0"/>
              <a:t>Cloud Threats and Vulnerabilities: The Basics</a:t>
            </a:r>
            <a:endParaRPr lang="en-US" dirty="0"/>
          </a:p>
        </p:txBody>
      </p:sp>
      <p:sp>
        <p:nvSpPr>
          <p:cNvPr id="20" name="TextBox 19">
            <a:extLst>
              <a:ext uri="{FF2B5EF4-FFF2-40B4-BE49-F238E27FC236}">
                <a16:creationId xmlns:a16="http://schemas.microsoft.com/office/drawing/2014/main" id="{984BF9B7-E072-F10C-6F8C-F26B80FB5AAF}"/>
              </a:ext>
            </a:extLst>
          </p:cNvPr>
          <p:cNvSpPr txBox="1"/>
          <p:nvPr/>
        </p:nvSpPr>
        <p:spPr>
          <a:xfrm>
            <a:off x="3110345" y="1453019"/>
            <a:ext cx="8968635" cy="4247317"/>
          </a:xfrm>
          <a:prstGeom prst="rect">
            <a:avLst/>
          </a:prstGeom>
          <a:noFill/>
        </p:spPr>
        <p:txBody>
          <a:bodyPr wrap="square" rtlCol="0">
            <a:spAutoFit/>
          </a:bodyPr>
          <a:lstStyle/>
          <a:p>
            <a:r>
              <a:rPr lang="en-IN" b="1" dirty="0"/>
              <a:t>Vulnerabilities:</a:t>
            </a:r>
            <a:r>
              <a:rPr lang="en-IN" dirty="0"/>
              <a:t> These are weaknesses in the castle walls that the bad guys can exploit:</a:t>
            </a:r>
          </a:p>
          <a:p>
            <a:endParaRPr lang="en-IN" dirty="0"/>
          </a:p>
          <a:p>
            <a:pPr>
              <a:buFont typeface="+mj-lt"/>
              <a:buAutoNum type="arabicPeriod"/>
            </a:pPr>
            <a:r>
              <a:rPr lang="en-IN" b="1" dirty="0"/>
              <a:t>Software Vulnerabilities:</a:t>
            </a:r>
            <a:r>
              <a:rPr lang="en-IN" dirty="0"/>
              <a:t> Bugs or glitches in the programs you use in the cloud.</a:t>
            </a:r>
          </a:p>
          <a:p>
            <a:pPr marL="742950" lvl="1" indent="-285750">
              <a:buFont typeface="Arial" panose="020B0604020202020204" pitchFamily="34" charset="0"/>
              <a:buChar char="•"/>
            </a:pPr>
            <a:r>
              <a:rPr lang="en-IN" i="1" dirty="0"/>
              <a:t>Think of it like:</a:t>
            </a:r>
            <a:r>
              <a:rPr lang="en-IN" dirty="0"/>
              <a:t> Cracks in a castle wall that enemies can squeeze through.</a:t>
            </a:r>
          </a:p>
          <a:p>
            <a:pPr marL="742950" lvl="1" indent="-285750">
              <a:buFont typeface="Arial" panose="020B0604020202020204" pitchFamily="34" charset="0"/>
              <a:buChar char="•"/>
            </a:pPr>
            <a:endParaRPr lang="en-IN" dirty="0"/>
          </a:p>
          <a:p>
            <a:pPr>
              <a:buFont typeface="+mj-lt"/>
              <a:buAutoNum type="arabicPeriod"/>
            </a:pPr>
            <a:r>
              <a:rPr lang="en-IN" b="1" dirty="0"/>
              <a:t>Hardware Vulnerabilities:</a:t>
            </a:r>
            <a:r>
              <a:rPr lang="en-IN" dirty="0"/>
              <a:t> Weaknesses in the physical equipment running the cloud.</a:t>
            </a:r>
          </a:p>
          <a:p>
            <a:pPr marL="742950" lvl="1" indent="-285750">
              <a:buFont typeface="Arial" panose="020B0604020202020204" pitchFamily="34" charset="0"/>
              <a:buChar char="•"/>
            </a:pPr>
            <a:r>
              <a:rPr lang="en-IN" i="1" dirty="0"/>
              <a:t>Think of it like:</a:t>
            </a:r>
            <a:r>
              <a:rPr lang="en-IN" dirty="0"/>
              <a:t> A weak spot in the castle's foundation that could collapse.</a:t>
            </a:r>
          </a:p>
          <a:p>
            <a:pPr marL="742950" lvl="1" indent="-285750">
              <a:buFont typeface="Arial" panose="020B0604020202020204" pitchFamily="34" charset="0"/>
              <a:buChar char="•"/>
            </a:pPr>
            <a:endParaRPr lang="en-IN" dirty="0"/>
          </a:p>
          <a:p>
            <a:pPr>
              <a:buFont typeface="+mj-lt"/>
              <a:buAutoNum type="arabicPeriod"/>
            </a:pPr>
            <a:r>
              <a:rPr lang="en-IN" b="1" dirty="0"/>
              <a:t>Configuration Vulnerabilities:</a:t>
            </a:r>
            <a:r>
              <a:rPr lang="en-IN" dirty="0"/>
              <a:t> Mistakes in setting up the cloud that leave it open to attack.</a:t>
            </a:r>
          </a:p>
          <a:p>
            <a:pPr marL="742950" lvl="1" indent="-285750">
              <a:buFont typeface="Arial" panose="020B0604020202020204" pitchFamily="34" charset="0"/>
              <a:buChar char="•"/>
            </a:pPr>
            <a:r>
              <a:rPr lang="en-IN" i="1" dirty="0"/>
              <a:t>Think of it like:</a:t>
            </a:r>
            <a:r>
              <a:rPr lang="en-IN" dirty="0"/>
              <a:t> Leaving a castle gate unlocked, making it easy for invaders to enter.</a:t>
            </a:r>
          </a:p>
          <a:p>
            <a:pPr marL="742950" lvl="1" indent="-285750">
              <a:buFont typeface="Arial" panose="020B0604020202020204" pitchFamily="34" charset="0"/>
              <a:buChar char="•"/>
            </a:pPr>
            <a:endParaRPr lang="en-IN" dirty="0"/>
          </a:p>
          <a:p>
            <a:pPr>
              <a:buFont typeface="+mj-lt"/>
              <a:buAutoNum type="arabicPeriod"/>
            </a:pPr>
            <a:r>
              <a:rPr lang="en-IN" b="1" dirty="0"/>
              <a:t>Human Vulnerabilities:</a:t>
            </a:r>
            <a:r>
              <a:rPr lang="en-IN" dirty="0"/>
              <a:t> Employees might accidentally or intentionally create weaknesses.</a:t>
            </a:r>
          </a:p>
          <a:p>
            <a:pPr marL="742950" lvl="1" indent="-285750">
              <a:buFont typeface="Arial" panose="020B0604020202020204" pitchFamily="34" charset="0"/>
              <a:buChar char="•"/>
            </a:pPr>
            <a:r>
              <a:rPr lang="en-IN" i="1" dirty="0"/>
              <a:t>Think of it like:</a:t>
            </a:r>
            <a:r>
              <a:rPr lang="en-IN" dirty="0"/>
              <a:t> A guard falling asleep on duty, allowing enemies to sneak past.</a:t>
            </a:r>
          </a:p>
        </p:txBody>
      </p:sp>
      <p:pic>
        <p:nvPicPr>
          <p:cNvPr id="5" name="Content Placeholder 4" descr="A castle with blue roofs and a pond&#10;&#10;Description automatically generated">
            <a:extLst>
              <a:ext uri="{FF2B5EF4-FFF2-40B4-BE49-F238E27FC236}">
                <a16:creationId xmlns:a16="http://schemas.microsoft.com/office/drawing/2014/main" id="{035D9696-72FC-CA1C-13E0-996A869A4AF6}"/>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7958" t="5612" r="14323"/>
          <a:stretch/>
        </p:blipFill>
        <p:spPr>
          <a:xfrm>
            <a:off x="0" y="1420899"/>
            <a:ext cx="2843646" cy="5284701"/>
          </a:xfrm>
        </p:spPr>
      </p:pic>
    </p:spTree>
    <p:extLst>
      <p:ext uri="{BB962C8B-B14F-4D97-AF65-F5344CB8AC3E}">
        <p14:creationId xmlns:p14="http://schemas.microsoft.com/office/powerpoint/2010/main" val="2034002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B627CD-2662-1CD9-A5C1-BDCBCA4E3E4C}"/>
              </a:ext>
            </a:extLst>
          </p:cNvPr>
          <p:cNvSpPr>
            <a:spLocks noGrp="1"/>
          </p:cNvSpPr>
          <p:nvPr>
            <p:ph idx="1"/>
          </p:nvPr>
        </p:nvSpPr>
        <p:spPr>
          <a:xfrm>
            <a:off x="0" y="1493838"/>
            <a:ext cx="12192000" cy="5069800"/>
          </a:xfrm>
        </p:spPr>
        <p:txBody>
          <a:bodyPr>
            <a:normAutofit fontScale="92500" lnSpcReduction="10000"/>
          </a:bodyPr>
          <a:lstStyle/>
          <a:p>
            <a:r>
              <a:rPr lang="en-US" dirty="0"/>
              <a:t>66% of organizations experienced a cloud security incident in the past year </a:t>
            </a:r>
            <a:r>
              <a:rPr lang="en-US" sz="1600" baseline="30000" dirty="0">
                <a:hlinkClick r:id="rId3"/>
              </a:rPr>
              <a:t>Check Point Research, 2023</a:t>
            </a:r>
            <a:endParaRPr lang="en-US" sz="1600" baseline="30000" dirty="0"/>
          </a:p>
          <a:p>
            <a:pPr>
              <a:buFont typeface="Arial" panose="020B0604020202020204" pitchFamily="34" charset="0"/>
              <a:buChar char="•"/>
            </a:pPr>
            <a:endParaRPr lang="en-IN" sz="2000" b="1" dirty="0"/>
          </a:p>
          <a:p>
            <a:pPr>
              <a:buFont typeface="Arial" panose="020B0604020202020204" pitchFamily="34" charset="0"/>
              <a:buChar char="•"/>
            </a:pPr>
            <a:r>
              <a:rPr lang="en-IN" b="1" dirty="0"/>
              <a:t>Data Breaches:</a:t>
            </a:r>
            <a:r>
              <a:rPr lang="en-IN" dirty="0"/>
              <a:t> Unauthorized access to sensitive data. </a:t>
            </a:r>
          </a:p>
          <a:p>
            <a:pPr>
              <a:buFont typeface="Arial" panose="020B0604020202020204" pitchFamily="34" charset="0"/>
              <a:buChar char="•"/>
            </a:pPr>
            <a:endParaRPr lang="en-IN" dirty="0"/>
          </a:p>
          <a:p>
            <a:pPr>
              <a:buFont typeface="Arial" panose="020B0604020202020204" pitchFamily="34" charset="0"/>
              <a:buChar char="•"/>
            </a:pPr>
            <a:r>
              <a:rPr lang="en-IN" b="1" dirty="0"/>
              <a:t>Malware:</a:t>
            </a:r>
            <a:r>
              <a:rPr lang="en-IN" dirty="0"/>
              <a:t> Malicious software designed to disrupt operations or steal data. </a:t>
            </a:r>
          </a:p>
          <a:p>
            <a:pPr>
              <a:buFont typeface="Arial" panose="020B0604020202020204" pitchFamily="34" charset="0"/>
              <a:buChar char="•"/>
            </a:pPr>
            <a:endParaRPr lang="en-IN" dirty="0"/>
          </a:p>
          <a:p>
            <a:pPr>
              <a:buFont typeface="Arial" panose="020B0604020202020204" pitchFamily="34" charset="0"/>
              <a:buChar char="•"/>
            </a:pPr>
            <a:r>
              <a:rPr lang="en-IN" b="1" dirty="0"/>
              <a:t>Ransomware:</a:t>
            </a:r>
            <a:r>
              <a:rPr lang="en-IN" dirty="0"/>
              <a:t> Encryption of data with demands for payment. </a:t>
            </a:r>
          </a:p>
          <a:p>
            <a:pPr>
              <a:buFont typeface="Arial" panose="020B0604020202020204" pitchFamily="34" charset="0"/>
              <a:buChar char="•"/>
            </a:pPr>
            <a:endParaRPr lang="en-IN" dirty="0"/>
          </a:p>
          <a:p>
            <a:pPr>
              <a:buFont typeface="Arial" panose="020B0604020202020204" pitchFamily="34" charset="0"/>
              <a:buChar char="•"/>
            </a:pPr>
            <a:r>
              <a:rPr lang="en-IN" b="1" dirty="0"/>
              <a:t>Account Hijacking:</a:t>
            </a:r>
            <a:r>
              <a:rPr lang="en-IN" dirty="0"/>
              <a:t> Unauthorized access to user accounts. </a:t>
            </a:r>
          </a:p>
          <a:p>
            <a:pPr>
              <a:buFont typeface="Arial" panose="020B0604020202020204" pitchFamily="34" charset="0"/>
              <a:buChar char="•"/>
            </a:pPr>
            <a:endParaRPr lang="en-IN" dirty="0"/>
          </a:p>
          <a:p>
            <a:pPr>
              <a:buFont typeface="Arial" panose="020B0604020202020204" pitchFamily="34" charset="0"/>
              <a:buChar char="•"/>
            </a:pPr>
            <a:r>
              <a:rPr lang="en-IN" b="1" dirty="0"/>
              <a:t>Misconfigurations:</a:t>
            </a:r>
            <a:r>
              <a:rPr lang="en-IN" dirty="0"/>
              <a:t> Errors in cloud setup that expose vulnerabilities. </a:t>
            </a:r>
          </a:p>
          <a:p>
            <a:pPr>
              <a:buFont typeface="Arial" panose="020B0604020202020204" pitchFamily="34" charset="0"/>
              <a:buChar char="•"/>
            </a:pPr>
            <a:endParaRPr lang="en-IN" dirty="0"/>
          </a:p>
          <a:p>
            <a:pPr>
              <a:buFont typeface="Arial" panose="020B0604020202020204" pitchFamily="34" charset="0"/>
              <a:buChar char="•"/>
            </a:pPr>
            <a:r>
              <a:rPr lang="en-IN" b="1" dirty="0"/>
              <a:t>Insider Threats:</a:t>
            </a:r>
            <a:r>
              <a:rPr lang="en-IN" dirty="0"/>
              <a:t> Malicious actions by employees or contractors.</a:t>
            </a:r>
            <a:endParaRPr lang="en-US" dirty="0"/>
          </a:p>
        </p:txBody>
      </p:sp>
      <p:sp>
        <p:nvSpPr>
          <p:cNvPr id="3" name="Content Placeholder 2">
            <a:extLst>
              <a:ext uri="{FF2B5EF4-FFF2-40B4-BE49-F238E27FC236}">
                <a16:creationId xmlns:a16="http://schemas.microsoft.com/office/drawing/2014/main" id="{0DF60325-65EC-495F-B34D-F409476324B2}"/>
              </a:ext>
            </a:extLst>
          </p:cNvPr>
          <p:cNvSpPr>
            <a:spLocks noGrp="1"/>
          </p:cNvSpPr>
          <p:nvPr>
            <p:ph sz="quarter" idx="10"/>
          </p:nvPr>
        </p:nvSpPr>
        <p:spPr/>
        <p:txBody>
          <a:bodyPr/>
          <a:lstStyle/>
          <a:p>
            <a:r>
              <a:rPr lang="en-US" dirty="0"/>
              <a:t>The Enemy at the Gates: Cloud Threats and Vulnerabilities</a:t>
            </a:r>
          </a:p>
        </p:txBody>
      </p:sp>
    </p:spTree>
    <p:extLst>
      <p:ext uri="{BB962C8B-B14F-4D97-AF65-F5344CB8AC3E}">
        <p14:creationId xmlns:p14="http://schemas.microsoft.com/office/powerpoint/2010/main" val="2943631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97406-419C-909B-6CE8-81552546AE43}"/>
              </a:ext>
            </a:extLst>
          </p:cNvPr>
          <p:cNvSpPr>
            <a:spLocks noGrp="1"/>
          </p:cNvSpPr>
          <p:nvPr>
            <p:ph sz="quarter" idx="10"/>
          </p:nvPr>
        </p:nvSpPr>
        <p:spPr/>
        <p:txBody>
          <a:bodyPr/>
          <a:lstStyle/>
          <a:p>
            <a:r>
              <a:rPr lang="en-US" dirty="0"/>
              <a:t>CC ZG504, Cloud Security Foundations </a:t>
            </a:r>
            <a:br>
              <a:rPr lang="en-US" dirty="0"/>
            </a:br>
            <a:r>
              <a:rPr lang="en-US" dirty="0"/>
              <a:t>Lecture No.1</a:t>
            </a:r>
          </a:p>
        </p:txBody>
      </p:sp>
    </p:spTree>
    <p:extLst>
      <p:ext uri="{BB962C8B-B14F-4D97-AF65-F5344CB8AC3E}">
        <p14:creationId xmlns:p14="http://schemas.microsoft.com/office/powerpoint/2010/main" val="107358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6D3C4-69F6-8E26-81A4-B1EBBEE2DC98}"/>
              </a:ext>
            </a:extLst>
          </p:cNvPr>
          <p:cNvSpPr>
            <a:spLocks noGrp="1"/>
          </p:cNvSpPr>
          <p:nvPr>
            <p:ph sz="quarter" idx="10"/>
          </p:nvPr>
        </p:nvSpPr>
        <p:spPr/>
        <p:txBody>
          <a:bodyPr/>
          <a:lstStyle/>
          <a:p>
            <a:r>
              <a:rPr lang="en-US" dirty="0"/>
              <a:t>Navigating the Legal Landscape of Cloud Security</a:t>
            </a:r>
          </a:p>
        </p:txBody>
      </p:sp>
      <p:pic>
        <p:nvPicPr>
          <p:cNvPr id="5122" name="Picture 2" descr="Court Stenographer Cartoons and Comics - funny pictures from CartoonStock">
            <a:extLst>
              <a:ext uri="{FF2B5EF4-FFF2-40B4-BE49-F238E27FC236}">
                <a16:creationId xmlns:a16="http://schemas.microsoft.com/office/drawing/2014/main" id="{5FDCCE3E-ADB4-01A6-FEEE-229BD657F7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594046"/>
            <a:ext cx="4152258" cy="45259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CDC1C1-C701-FE15-E357-7393B5E304ED}"/>
              </a:ext>
            </a:extLst>
          </p:cNvPr>
          <p:cNvSpPr txBox="1"/>
          <p:nvPr/>
        </p:nvSpPr>
        <p:spPr>
          <a:xfrm>
            <a:off x="4152258" y="1453019"/>
            <a:ext cx="7926722" cy="4801314"/>
          </a:xfrm>
          <a:prstGeom prst="rect">
            <a:avLst/>
          </a:prstGeom>
          <a:noFill/>
        </p:spPr>
        <p:txBody>
          <a:bodyPr wrap="square" rtlCol="0">
            <a:spAutoFit/>
          </a:bodyPr>
          <a:lstStyle/>
          <a:p>
            <a:r>
              <a:rPr lang="en-IN" dirty="0"/>
              <a:t>The cloud isn't just tech; it's got rules too. Like a kingdom, it's got laws to protect your data.</a:t>
            </a:r>
          </a:p>
          <a:p>
            <a:endParaRPr lang="en-IN" dirty="0"/>
          </a:p>
          <a:p>
            <a:r>
              <a:rPr lang="en-IN" b="1" dirty="0"/>
              <a:t>Data Protection Rules (GDPR, CCPA, etc.):</a:t>
            </a:r>
            <a:r>
              <a:rPr lang="en-IN" dirty="0"/>
              <a:t> These are like the kingdom's laws for protecting people's info. Break them, you pay a fine.</a:t>
            </a:r>
          </a:p>
          <a:p>
            <a:endParaRPr lang="en-IN" dirty="0"/>
          </a:p>
          <a:p>
            <a:r>
              <a:rPr lang="en-IN" b="1" dirty="0"/>
              <a:t>Industry Rules (PCI DSS, etc.):</a:t>
            </a:r>
            <a:r>
              <a:rPr lang="en-IN" dirty="0"/>
              <a:t> Some industries have extra rules, like handling credit cards. It's like a blacksmith guild having special safety rules for hot metal.</a:t>
            </a:r>
          </a:p>
          <a:p>
            <a:endParaRPr lang="en-IN" dirty="0"/>
          </a:p>
          <a:p>
            <a:r>
              <a:rPr lang="en-IN" b="1" dirty="0"/>
              <a:t>Contractual</a:t>
            </a:r>
            <a:r>
              <a:rPr lang="en-IN" dirty="0"/>
              <a:t> </a:t>
            </a:r>
            <a:r>
              <a:rPr lang="en-IN" b="1" dirty="0"/>
              <a:t>Agreements - Service Level Agreements (SLAs), Data Processing Agreements (DPAs): </a:t>
            </a:r>
            <a:r>
              <a:rPr lang="en-IN" dirty="0"/>
              <a:t>Your deal with the cloud company is like a treaty. It says what they do and what you do. Break it, and there's trouble.</a:t>
            </a:r>
          </a:p>
          <a:p>
            <a:endParaRPr lang="en-IN" dirty="0"/>
          </a:p>
          <a:p>
            <a:r>
              <a:rPr lang="en-IN" b="1" dirty="0"/>
              <a:t>Where's Your Data? - Jurisdiction and Data Sovereignty:</a:t>
            </a:r>
            <a:r>
              <a:rPr lang="en-IN" dirty="0"/>
              <a:t> This is like knowing your kingdom's borders. Some places have rules about where data can be. Break them, and it's like trespassing.</a:t>
            </a:r>
          </a:p>
        </p:txBody>
      </p:sp>
    </p:spTree>
    <p:extLst>
      <p:ext uri="{BB962C8B-B14F-4D97-AF65-F5344CB8AC3E}">
        <p14:creationId xmlns:p14="http://schemas.microsoft.com/office/powerpoint/2010/main" val="1015119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6D3C4-69F6-8E26-81A4-B1EBBEE2DC98}"/>
              </a:ext>
            </a:extLst>
          </p:cNvPr>
          <p:cNvSpPr>
            <a:spLocks noGrp="1"/>
          </p:cNvSpPr>
          <p:nvPr>
            <p:ph sz="quarter" idx="10"/>
          </p:nvPr>
        </p:nvSpPr>
        <p:spPr/>
        <p:txBody>
          <a:bodyPr/>
          <a:lstStyle/>
          <a:p>
            <a:r>
              <a:rPr lang="en-IN" dirty="0"/>
              <a:t>Navigating the Legal Landscape of Cloud Security</a:t>
            </a:r>
            <a:endParaRPr lang="en-US" dirty="0"/>
          </a:p>
        </p:txBody>
      </p:sp>
      <p:pic>
        <p:nvPicPr>
          <p:cNvPr id="7" name="Content Placeholder 6" descr="A hand holding a graphic of scales and icons&#10;&#10;Description automatically generated">
            <a:extLst>
              <a:ext uri="{FF2B5EF4-FFF2-40B4-BE49-F238E27FC236}">
                <a16:creationId xmlns:a16="http://schemas.microsoft.com/office/drawing/2014/main" id="{0DAEC746-EC4E-4C2A-03CF-CA71EB8F4890}"/>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23369" t="10049" r="10978" b="7187"/>
          <a:stretch/>
        </p:blipFill>
        <p:spPr>
          <a:xfrm>
            <a:off x="0" y="4921870"/>
            <a:ext cx="2730675" cy="1936130"/>
          </a:xfrm>
        </p:spPr>
      </p:pic>
      <p:sp>
        <p:nvSpPr>
          <p:cNvPr id="8" name="TextBox 7">
            <a:extLst>
              <a:ext uri="{FF2B5EF4-FFF2-40B4-BE49-F238E27FC236}">
                <a16:creationId xmlns:a16="http://schemas.microsoft.com/office/drawing/2014/main" id="{6852DCFD-733C-EFE5-62FB-B957DDE8D549}"/>
              </a:ext>
            </a:extLst>
          </p:cNvPr>
          <p:cNvSpPr txBox="1"/>
          <p:nvPr/>
        </p:nvSpPr>
        <p:spPr>
          <a:xfrm>
            <a:off x="0" y="1453019"/>
            <a:ext cx="12192000" cy="3416320"/>
          </a:xfrm>
          <a:prstGeom prst="rect">
            <a:avLst/>
          </a:prstGeom>
          <a:noFill/>
        </p:spPr>
        <p:txBody>
          <a:bodyPr wrap="square" rtlCol="0">
            <a:spAutoFit/>
          </a:bodyPr>
          <a:lstStyle/>
          <a:p>
            <a:r>
              <a:rPr lang="en-IN" b="1" dirty="0"/>
              <a:t>Data Protection Regulations:</a:t>
            </a:r>
            <a:r>
              <a:rPr lang="en-IN" dirty="0"/>
              <a:t> GDPR (EU), CCPA (California), HIPAA (US healthcare) mandate strict data privacy and security controls. Your cloud provider's location and practices must align with these regulations to avoid legal risk. </a:t>
            </a:r>
          </a:p>
          <a:p>
            <a:endParaRPr lang="en-IN" b="1" dirty="0"/>
          </a:p>
          <a:p>
            <a:r>
              <a:rPr lang="en-IN" b="1" dirty="0"/>
              <a:t>Industry-Specific Standards:</a:t>
            </a:r>
            <a:r>
              <a:rPr lang="en-IN" dirty="0"/>
              <a:t> PCI DSS (Payment Card Industry) requires robust security measures for handling credit card data. Choosing a compliant provider is essential to prevent breaches and financial penalties. </a:t>
            </a:r>
          </a:p>
          <a:p>
            <a:endParaRPr lang="en-IN" b="1" dirty="0"/>
          </a:p>
          <a:p>
            <a:r>
              <a:rPr lang="en-IN" b="1" dirty="0"/>
              <a:t>Contractual Agreements:</a:t>
            </a:r>
            <a:r>
              <a:rPr lang="en-IN" dirty="0"/>
              <a:t> SLAs (Service Level Agreements) define the provider's performance guarantees, while DPAs (Data Processing Agreements) clarify roles and responsibilities in protecting data under GDPR. </a:t>
            </a:r>
          </a:p>
          <a:p>
            <a:endParaRPr lang="en-IN" b="1" dirty="0"/>
          </a:p>
          <a:p>
            <a:r>
              <a:rPr lang="en-IN" b="1" dirty="0"/>
              <a:t>Jurisdiction and Data Sovereignty:</a:t>
            </a:r>
            <a:r>
              <a:rPr lang="en-IN" dirty="0"/>
              <a:t> The location of your data's storage and processing can have significant legal implications. Be mindful of data sovereignty laws and choose providers in jurisdictions with </a:t>
            </a:r>
            <a:r>
              <a:rPr lang="en-IN" dirty="0" err="1"/>
              <a:t>favorable</a:t>
            </a:r>
            <a:r>
              <a:rPr lang="en-IN" dirty="0"/>
              <a:t> data protection frameworks.</a:t>
            </a:r>
          </a:p>
        </p:txBody>
      </p:sp>
      <p:sp>
        <p:nvSpPr>
          <p:cNvPr id="9" name="TextBox 8">
            <a:extLst>
              <a:ext uri="{FF2B5EF4-FFF2-40B4-BE49-F238E27FC236}">
                <a16:creationId xmlns:a16="http://schemas.microsoft.com/office/drawing/2014/main" id="{A49E67B3-A8AF-9F41-966C-3BCCBFA7CA2A}"/>
              </a:ext>
            </a:extLst>
          </p:cNvPr>
          <p:cNvSpPr txBox="1"/>
          <p:nvPr/>
        </p:nvSpPr>
        <p:spPr>
          <a:xfrm>
            <a:off x="3106456" y="5026958"/>
            <a:ext cx="8705588" cy="1477328"/>
          </a:xfrm>
          <a:prstGeom prst="rect">
            <a:avLst/>
          </a:prstGeom>
          <a:noFill/>
        </p:spPr>
        <p:txBody>
          <a:bodyPr wrap="square" rtlCol="0">
            <a:spAutoFit/>
          </a:bodyPr>
          <a:lstStyle/>
          <a:p>
            <a:r>
              <a:rPr lang="en-US" b="1" dirty="0"/>
              <a:t>Key Takeaways:</a:t>
            </a:r>
          </a:p>
          <a:p>
            <a:pPr marL="285750" indent="-285750">
              <a:buFont typeface="Arial" panose="020B0604020202020204" pitchFamily="34" charset="0"/>
              <a:buChar char="•"/>
            </a:pPr>
            <a:r>
              <a:rPr lang="en-US" dirty="0"/>
              <a:t>Thoroughly vet cloud providers for compliance with relevant regulations and standards.</a:t>
            </a:r>
          </a:p>
          <a:p>
            <a:pPr marL="285750" indent="-285750">
              <a:buFont typeface="Arial" panose="020B0604020202020204" pitchFamily="34" charset="0"/>
              <a:buChar char="•"/>
            </a:pPr>
            <a:r>
              <a:rPr lang="en-US" dirty="0"/>
              <a:t>Scrutinize contracts (SLAs and DPAs) to protect your interests.</a:t>
            </a:r>
          </a:p>
          <a:p>
            <a:pPr marL="285750" indent="-285750">
              <a:buFont typeface="Arial" panose="020B0604020202020204" pitchFamily="34" charset="0"/>
              <a:buChar char="•"/>
            </a:pPr>
            <a:r>
              <a:rPr lang="en-US" dirty="0"/>
              <a:t>Consult legal experts for guidance on navigating complex legal requirements.</a:t>
            </a:r>
          </a:p>
        </p:txBody>
      </p:sp>
    </p:spTree>
    <p:extLst>
      <p:ext uri="{BB962C8B-B14F-4D97-AF65-F5344CB8AC3E}">
        <p14:creationId xmlns:p14="http://schemas.microsoft.com/office/powerpoint/2010/main" val="3813166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78330-5B46-15F6-AB32-D45ED90D78E1}"/>
              </a:ext>
            </a:extLst>
          </p:cNvPr>
          <p:cNvSpPr>
            <a:spLocks noGrp="1"/>
          </p:cNvSpPr>
          <p:nvPr>
            <p:ph sz="quarter" idx="10"/>
          </p:nvPr>
        </p:nvSpPr>
        <p:spPr/>
        <p:txBody>
          <a:bodyPr/>
          <a:lstStyle/>
          <a:p>
            <a:r>
              <a:rPr lang="en-US" dirty="0"/>
              <a:t>DoS/DDoS Attacks in the Cloud</a:t>
            </a:r>
          </a:p>
        </p:txBody>
      </p:sp>
      <p:pic>
        <p:nvPicPr>
          <p:cNvPr id="8194" name="Picture 2" descr="Types of API attackers and How to Terminate Them | MuleSoft Blog">
            <a:extLst>
              <a:ext uri="{FF2B5EF4-FFF2-40B4-BE49-F238E27FC236}">
                <a16:creationId xmlns:a16="http://schemas.microsoft.com/office/drawing/2014/main" id="{73EEF589-4DC5-649E-E6D7-86F4AF6E15A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907" r="4176" b="10671"/>
          <a:stretch/>
        </p:blipFill>
        <p:spPr bwMode="auto">
          <a:xfrm>
            <a:off x="0" y="4016133"/>
            <a:ext cx="5061906" cy="28418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532708-A844-9B7E-3BD6-B94EB9C61E0B}"/>
              </a:ext>
            </a:extLst>
          </p:cNvPr>
          <p:cNvSpPr txBox="1"/>
          <p:nvPr/>
        </p:nvSpPr>
        <p:spPr>
          <a:xfrm>
            <a:off x="-38969" y="1287854"/>
            <a:ext cx="12192000" cy="2585323"/>
          </a:xfrm>
          <a:prstGeom prst="rect">
            <a:avLst/>
          </a:prstGeom>
          <a:noFill/>
        </p:spPr>
        <p:txBody>
          <a:bodyPr wrap="square" rtlCol="0">
            <a:spAutoFit/>
          </a:bodyPr>
          <a:lstStyle/>
          <a:p>
            <a:r>
              <a:rPr lang="en-IN" dirty="0"/>
              <a:t>Imagine this:</a:t>
            </a:r>
          </a:p>
          <a:p>
            <a:pPr>
              <a:buFont typeface="Arial" panose="020B0604020202020204" pitchFamily="34" charset="0"/>
              <a:buChar char="•"/>
            </a:pPr>
            <a:r>
              <a:rPr lang="en-IN" b="1" dirty="0"/>
              <a:t>You're Skynet:</a:t>
            </a:r>
            <a:r>
              <a:rPr lang="en-IN" dirty="0"/>
              <a:t> Your website or online service is the powerful, intelligent core of your operation, like Skynet in the Terminator universe.</a:t>
            </a:r>
          </a:p>
          <a:p>
            <a:pPr>
              <a:buFont typeface="Arial" panose="020B0604020202020204" pitchFamily="34" charset="0"/>
              <a:buChar char="•"/>
            </a:pPr>
            <a:r>
              <a:rPr lang="en-IN" b="1" dirty="0"/>
              <a:t>The Attackers are T-800 Terminators:</a:t>
            </a:r>
            <a:r>
              <a:rPr lang="en-IN" dirty="0"/>
              <a:t> They're relentless, single-minded machines programmed with one goal: to overwhelm your </a:t>
            </a:r>
            <a:r>
              <a:rPr lang="en-IN" dirty="0" err="1"/>
              <a:t>defenses</a:t>
            </a:r>
            <a:r>
              <a:rPr lang="en-IN" dirty="0"/>
              <a:t> and shut you down.</a:t>
            </a:r>
          </a:p>
          <a:p>
            <a:pPr>
              <a:buFont typeface="Arial" panose="020B0604020202020204" pitchFamily="34" charset="0"/>
              <a:buChar char="•"/>
            </a:pPr>
            <a:r>
              <a:rPr lang="en-IN" b="1" dirty="0"/>
              <a:t>The Result:</a:t>
            </a:r>
            <a:r>
              <a:rPr lang="en-IN" dirty="0"/>
              <a:t> Your website or service slows to a crawl, crashes, or becomes completely inaccessible. It's like Skynet being temporarily disabled, unable to coordinate its forces or carry out its mission.</a:t>
            </a:r>
          </a:p>
          <a:p>
            <a:r>
              <a:rPr lang="en-IN" b="1" dirty="0"/>
              <a:t>Why the "I'll Be Back" reference?</a:t>
            </a:r>
            <a:r>
              <a:rPr lang="en-IN" dirty="0"/>
              <a:t> Denial of Service attacks are often persistent. The attackers might retreat temporarily, but they'll keep coming back, just like the Terminator's relentless pursuit.</a:t>
            </a:r>
          </a:p>
        </p:txBody>
      </p:sp>
      <p:sp>
        <p:nvSpPr>
          <p:cNvPr id="5" name="TextBox 4">
            <a:extLst>
              <a:ext uri="{FF2B5EF4-FFF2-40B4-BE49-F238E27FC236}">
                <a16:creationId xmlns:a16="http://schemas.microsoft.com/office/drawing/2014/main" id="{C7EAAC58-EF6F-8032-8487-03A2F6D449FB}"/>
              </a:ext>
            </a:extLst>
          </p:cNvPr>
          <p:cNvSpPr txBox="1"/>
          <p:nvPr/>
        </p:nvSpPr>
        <p:spPr>
          <a:xfrm>
            <a:off x="5084175" y="3873177"/>
            <a:ext cx="6688899" cy="2585323"/>
          </a:xfrm>
          <a:prstGeom prst="rect">
            <a:avLst/>
          </a:prstGeom>
          <a:noFill/>
        </p:spPr>
        <p:txBody>
          <a:bodyPr wrap="square" rtlCol="0">
            <a:spAutoFit/>
          </a:bodyPr>
          <a:lstStyle/>
          <a:p>
            <a:r>
              <a:rPr lang="en-IN" b="1" dirty="0"/>
              <a:t>Types of Attacks:</a:t>
            </a:r>
            <a:endParaRPr lang="en-IN" dirty="0"/>
          </a:p>
          <a:p>
            <a:pPr>
              <a:buFont typeface="Arial" panose="020B0604020202020204" pitchFamily="34" charset="0"/>
              <a:buChar char="•"/>
            </a:pPr>
            <a:r>
              <a:rPr lang="en-IN" b="1" dirty="0"/>
              <a:t>DoS (Single Attacker):</a:t>
            </a:r>
            <a:r>
              <a:rPr lang="en-IN" dirty="0"/>
              <a:t> It's like one lone T-800 Terminator trying to break through your </a:t>
            </a:r>
            <a:r>
              <a:rPr lang="en-IN" dirty="0" err="1"/>
              <a:t>defenses</a:t>
            </a:r>
            <a:r>
              <a:rPr lang="en-IN" dirty="0"/>
              <a:t>. Difficult, but manageable.</a:t>
            </a:r>
          </a:p>
          <a:p>
            <a:pPr>
              <a:buFont typeface="Arial" panose="020B0604020202020204" pitchFamily="34" charset="0"/>
              <a:buChar char="•"/>
            </a:pPr>
            <a:r>
              <a:rPr lang="en-IN" b="1" dirty="0"/>
              <a:t>DDoS (Multiple Attackers):</a:t>
            </a:r>
            <a:r>
              <a:rPr lang="en-IN" dirty="0"/>
              <a:t> This is the full-on Terminator assault! A legion of machines attacking from all sides, making it much harder to defend against.</a:t>
            </a:r>
          </a:p>
          <a:p>
            <a:pPr>
              <a:buFont typeface="Arial" panose="020B0604020202020204" pitchFamily="34" charset="0"/>
              <a:buChar char="•"/>
            </a:pPr>
            <a:endParaRPr lang="en-IN" dirty="0"/>
          </a:p>
          <a:p>
            <a:r>
              <a:rPr lang="en-IN" b="1" dirty="0"/>
              <a:t>How to Protect Yourself (aka "How to Be a John Connor Against the Terminators"):</a:t>
            </a:r>
            <a:endParaRPr lang="en-IN" dirty="0"/>
          </a:p>
        </p:txBody>
      </p:sp>
    </p:spTree>
    <p:extLst>
      <p:ext uri="{BB962C8B-B14F-4D97-AF65-F5344CB8AC3E}">
        <p14:creationId xmlns:p14="http://schemas.microsoft.com/office/powerpoint/2010/main" val="168317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strips(downLeft)">
                                      <p:cBhvr>
                                        <p:cTn id="7" dur="500"/>
                                        <p:tgtEl>
                                          <p:spTgt spid="819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98DFD-C92D-E12A-2D21-493E89946396}"/>
              </a:ext>
            </a:extLst>
          </p:cNvPr>
          <p:cNvSpPr>
            <a:spLocks noGrp="1"/>
          </p:cNvSpPr>
          <p:nvPr>
            <p:ph idx="1"/>
          </p:nvPr>
        </p:nvSpPr>
        <p:spPr>
          <a:xfrm>
            <a:off x="0" y="1390389"/>
            <a:ext cx="12192000" cy="5148197"/>
          </a:xfrm>
        </p:spPr>
        <p:txBody>
          <a:bodyPr>
            <a:normAutofit fontScale="92500" lnSpcReduction="20000"/>
          </a:bodyPr>
          <a:lstStyle/>
          <a:p>
            <a:pPr marL="0" indent="0"/>
            <a:r>
              <a:rPr lang="en-IN" b="1" dirty="0"/>
              <a:t>Overview:</a:t>
            </a:r>
            <a:r>
              <a:rPr lang="en-IN" dirty="0"/>
              <a:t> In 2019, Capital One, a leading U.S. bank and early adopter of cloud computing, experienced a significant data breach affecting 106 million customers.</a:t>
            </a:r>
          </a:p>
          <a:p>
            <a:pPr marL="0" indent="0"/>
            <a:r>
              <a:rPr lang="en-IN" b="1" dirty="0"/>
              <a:t>Attack Details:</a:t>
            </a:r>
            <a:r>
              <a:rPr lang="en-IN" dirty="0"/>
              <a:t> An attacker exploited a misconfigured web application firewall (WAF) and a server-side request forgery (SSRF) vulnerability to gain unauthorized access to sensitive customer data stored on the company's cloud servers.</a:t>
            </a:r>
          </a:p>
          <a:p>
            <a:pPr marL="0" indent="0"/>
            <a:r>
              <a:rPr lang="en-IN" b="1" dirty="0"/>
              <a:t>Compliance and Regulatory Landscape:</a:t>
            </a:r>
            <a:r>
              <a:rPr lang="en-IN" dirty="0"/>
              <a:t> Despite adhering to industry regulations and frameworks like the NIST Cybersecurity Framework, the breach occurred due to misconfigured security controls and a failure to follow the principle of least privilege.</a:t>
            </a:r>
          </a:p>
          <a:p>
            <a:pPr marL="0" indent="0"/>
            <a:r>
              <a:rPr lang="en-IN" b="1" dirty="0"/>
              <a:t>Key </a:t>
            </a:r>
            <a:r>
              <a:rPr lang="en-IN" b="1" dirty="0" err="1"/>
              <a:t>Takeaways:</a:t>
            </a:r>
            <a:r>
              <a:rPr lang="en-IN" dirty="0" err="1"/>
              <a:t>Compliance</a:t>
            </a:r>
            <a:r>
              <a:rPr lang="en-IN" dirty="0"/>
              <a:t> is necessary but not sufficient for preventing data breaches.</a:t>
            </a:r>
          </a:p>
          <a:p>
            <a:pPr>
              <a:buFont typeface="Arial" panose="020B0604020202020204" pitchFamily="34" charset="0"/>
              <a:buChar char="•"/>
            </a:pPr>
            <a:r>
              <a:rPr lang="en-IN" dirty="0"/>
              <a:t>Proper implementation, maintenance, and continuous monitoring of security controls are crucial.</a:t>
            </a:r>
          </a:p>
          <a:p>
            <a:pPr>
              <a:buFont typeface="Arial" panose="020B0604020202020204" pitchFamily="34" charset="0"/>
              <a:buChar char="•"/>
            </a:pPr>
            <a:r>
              <a:rPr lang="en-IN" dirty="0"/>
              <a:t>A strong security culture and skilled personnel are essential.</a:t>
            </a:r>
          </a:p>
          <a:p>
            <a:pPr>
              <a:buFont typeface="Arial" panose="020B0604020202020204" pitchFamily="34" charset="0"/>
              <a:buChar char="•"/>
            </a:pPr>
            <a:r>
              <a:rPr lang="en-IN" dirty="0"/>
              <a:t>Cloud environments require specific security measures.</a:t>
            </a:r>
          </a:p>
          <a:p>
            <a:r>
              <a:rPr lang="en-IN" b="1" dirty="0"/>
              <a:t>Lessons Learned:</a:t>
            </a:r>
            <a:r>
              <a:rPr lang="en-IN" dirty="0"/>
              <a:t> The Capital One incident highlights the importance of proactive risk management, continuous improvement in security practices, and the need for robust security measures in cloud environments. It serves as a reminder that even technologically advanced and compliant organizations can be vulnerable to cyberattacks.</a:t>
            </a:r>
            <a:endParaRPr lang="en-US" dirty="0"/>
          </a:p>
        </p:txBody>
      </p:sp>
      <p:sp>
        <p:nvSpPr>
          <p:cNvPr id="3" name="Content Placeholder 2">
            <a:extLst>
              <a:ext uri="{FF2B5EF4-FFF2-40B4-BE49-F238E27FC236}">
                <a16:creationId xmlns:a16="http://schemas.microsoft.com/office/drawing/2014/main" id="{A04907F0-D9A5-4767-455C-DBC5968094A4}"/>
              </a:ext>
            </a:extLst>
          </p:cNvPr>
          <p:cNvSpPr>
            <a:spLocks noGrp="1"/>
          </p:cNvSpPr>
          <p:nvPr>
            <p:ph sz="quarter" idx="10"/>
          </p:nvPr>
        </p:nvSpPr>
        <p:spPr/>
        <p:txBody>
          <a:bodyPr/>
          <a:lstStyle/>
          <a:p>
            <a:r>
              <a:rPr lang="en-US" dirty="0"/>
              <a:t>Learning from the Past: </a:t>
            </a:r>
          </a:p>
          <a:p>
            <a:r>
              <a:rPr lang="en-IN" dirty="0"/>
              <a:t>Capital One Data Breach: A Case Study</a:t>
            </a:r>
            <a:endParaRPr lang="en-US" dirty="0"/>
          </a:p>
        </p:txBody>
      </p:sp>
    </p:spTree>
    <p:extLst>
      <p:ext uri="{BB962C8B-B14F-4D97-AF65-F5344CB8AC3E}">
        <p14:creationId xmlns:p14="http://schemas.microsoft.com/office/powerpoint/2010/main" val="2041804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98DFD-C92D-E12A-2D21-493E89946396}"/>
              </a:ext>
            </a:extLst>
          </p:cNvPr>
          <p:cNvSpPr>
            <a:spLocks noGrp="1"/>
          </p:cNvSpPr>
          <p:nvPr>
            <p:ph idx="1"/>
          </p:nvPr>
        </p:nvSpPr>
        <p:spPr>
          <a:xfrm>
            <a:off x="0" y="1390389"/>
            <a:ext cx="12192000" cy="5148197"/>
          </a:xfrm>
        </p:spPr>
        <p:txBody>
          <a:bodyPr>
            <a:normAutofit/>
          </a:bodyPr>
          <a:lstStyle/>
          <a:p>
            <a:pPr>
              <a:buFont typeface="Arial" panose="020B0604020202020204" pitchFamily="34" charset="0"/>
              <a:buChar char="•"/>
            </a:pPr>
            <a:r>
              <a:rPr lang="en-IN" b="1" dirty="0"/>
              <a:t>What:</a:t>
            </a:r>
            <a:r>
              <a:rPr lang="en-IN" dirty="0"/>
              <a:t> </a:t>
            </a:r>
          </a:p>
          <a:p>
            <a:pPr lvl="1">
              <a:buFont typeface="Arial" panose="020B0604020202020204" pitchFamily="34" charset="0"/>
              <a:buChar char="•"/>
            </a:pPr>
            <a:r>
              <a:rPr lang="en-IN" dirty="0"/>
              <a:t>Unauthorized use of Tesla's cloud resources to mine cryptocurrency.</a:t>
            </a:r>
          </a:p>
          <a:p>
            <a:pPr>
              <a:buFont typeface="Arial" panose="020B0604020202020204" pitchFamily="34" charset="0"/>
              <a:buChar char="•"/>
            </a:pPr>
            <a:r>
              <a:rPr lang="en-IN" b="1" dirty="0"/>
              <a:t>How:</a:t>
            </a:r>
            <a:r>
              <a:rPr lang="en-IN" dirty="0"/>
              <a:t> </a:t>
            </a:r>
          </a:p>
          <a:p>
            <a:pPr lvl="1">
              <a:buFont typeface="Arial" panose="020B0604020202020204" pitchFamily="34" charset="0"/>
              <a:buChar char="•"/>
            </a:pPr>
            <a:r>
              <a:rPr lang="en-IN" dirty="0"/>
              <a:t>Hackers gained access through an unsecured Kubernetes console, then exploited vulnerabilities in the broader cloud environment.</a:t>
            </a:r>
          </a:p>
          <a:p>
            <a:pPr>
              <a:buFont typeface="Arial" panose="020B0604020202020204" pitchFamily="34" charset="0"/>
              <a:buChar char="•"/>
            </a:pPr>
            <a:r>
              <a:rPr lang="en-IN" b="1" dirty="0"/>
              <a:t>Impact:</a:t>
            </a:r>
            <a:r>
              <a:rPr lang="en-IN" dirty="0"/>
              <a:t> </a:t>
            </a:r>
          </a:p>
          <a:p>
            <a:pPr lvl="1">
              <a:buFont typeface="Arial" panose="020B0604020202020204" pitchFamily="34" charset="0"/>
              <a:buChar char="•"/>
            </a:pPr>
            <a:r>
              <a:rPr lang="en-IN" dirty="0"/>
              <a:t>Potential exposure of sensitive test vehicle data. Tesla quickly addressed the issue, but the incident raises significant concerns about cloud security.</a:t>
            </a:r>
          </a:p>
          <a:p>
            <a:pPr>
              <a:buFont typeface="Arial" panose="020B0604020202020204" pitchFamily="34" charset="0"/>
              <a:buChar char="•"/>
            </a:pPr>
            <a:r>
              <a:rPr lang="en-IN" b="1" dirty="0"/>
              <a:t>Takeaways:</a:t>
            </a:r>
          </a:p>
          <a:p>
            <a:pPr lvl="1">
              <a:buFont typeface="Arial" panose="020B0604020202020204" pitchFamily="34" charset="0"/>
              <a:buChar char="•"/>
            </a:pPr>
            <a:r>
              <a:rPr lang="en-IN" dirty="0" err="1"/>
              <a:t>Cryptojacking</a:t>
            </a:r>
            <a:r>
              <a:rPr lang="en-IN" dirty="0"/>
              <a:t> is a growing and sophisticated threat.</a:t>
            </a:r>
          </a:p>
          <a:p>
            <a:pPr lvl="1">
              <a:buFont typeface="Arial" panose="020B0604020202020204" pitchFamily="34" charset="0"/>
              <a:buChar char="•"/>
            </a:pPr>
            <a:r>
              <a:rPr lang="en-IN" dirty="0"/>
              <a:t>Cloud environments require robust security measures and vigilance.</a:t>
            </a:r>
          </a:p>
          <a:p>
            <a:pPr lvl="1">
              <a:buFont typeface="Arial" panose="020B0604020202020204" pitchFamily="34" charset="0"/>
              <a:buChar char="•"/>
            </a:pPr>
            <a:r>
              <a:rPr lang="en-IN" dirty="0"/>
              <a:t>Organizations must prioritize incident response and recovery plans.</a:t>
            </a:r>
          </a:p>
        </p:txBody>
      </p:sp>
      <p:sp>
        <p:nvSpPr>
          <p:cNvPr id="3" name="Content Placeholder 2">
            <a:extLst>
              <a:ext uri="{FF2B5EF4-FFF2-40B4-BE49-F238E27FC236}">
                <a16:creationId xmlns:a16="http://schemas.microsoft.com/office/drawing/2014/main" id="{A04907F0-D9A5-4767-455C-DBC5968094A4}"/>
              </a:ext>
            </a:extLst>
          </p:cNvPr>
          <p:cNvSpPr>
            <a:spLocks noGrp="1"/>
          </p:cNvSpPr>
          <p:nvPr>
            <p:ph sz="quarter" idx="10"/>
          </p:nvPr>
        </p:nvSpPr>
        <p:spPr/>
        <p:txBody>
          <a:bodyPr>
            <a:normAutofit fontScale="92500"/>
          </a:bodyPr>
          <a:lstStyle/>
          <a:p>
            <a:r>
              <a:rPr lang="en-US" dirty="0"/>
              <a:t>Learning from the Past: </a:t>
            </a:r>
          </a:p>
          <a:p>
            <a:r>
              <a:rPr lang="en-IN" dirty="0"/>
              <a:t>Tesla </a:t>
            </a:r>
            <a:r>
              <a:rPr lang="en-IN" dirty="0" err="1"/>
              <a:t>Cryptojacking</a:t>
            </a:r>
            <a:r>
              <a:rPr lang="en-IN" dirty="0"/>
              <a:t> Incident: A Case Study</a:t>
            </a:r>
            <a:endParaRPr lang="en-US" dirty="0"/>
          </a:p>
        </p:txBody>
      </p:sp>
    </p:spTree>
    <p:extLst>
      <p:ext uri="{BB962C8B-B14F-4D97-AF65-F5344CB8AC3E}">
        <p14:creationId xmlns:p14="http://schemas.microsoft.com/office/powerpoint/2010/main" val="2373493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98DFD-C92D-E12A-2D21-493E89946396}"/>
              </a:ext>
            </a:extLst>
          </p:cNvPr>
          <p:cNvSpPr>
            <a:spLocks noGrp="1"/>
          </p:cNvSpPr>
          <p:nvPr>
            <p:ph idx="1"/>
          </p:nvPr>
        </p:nvSpPr>
        <p:spPr>
          <a:xfrm>
            <a:off x="0" y="1390389"/>
            <a:ext cx="12192000" cy="5148197"/>
          </a:xfrm>
        </p:spPr>
        <p:txBody>
          <a:bodyPr>
            <a:normAutofit fontScale="70000" lnSpcReduction="20000"/>
          </a:bodyPr>
          <a:lstStyle/>
          <a:p>
            <a:r>
              <a:rPr lang="en-IN" b="1" dirty="0"/>
              <a:t>Overview:</a:t>
            </a:r>
            <a:endParaRPr lang="en-IN" dirty="0"/>
          </a:p>
          <a:p>
            <a:r>
              <a:rPr lang="en-IN" dirty="0"/>
              <a:t>In August 2021, Accenture, a consulting firm, was targeted by the </a:t>
            </a:r>
            <a:r>
              <a:rPr lang="en-IN" dirty="0" err="1"/>
              <a:t>LockBit</a:t>
            </a:r>
            <a:r>
              <a:rPr lang="en-IN" dirty="0"/>
              <a:t> ransomware gang. </a:t>
            </a:r>
            <a:r>
              <a:rPr lang="en-IN" dirty="0" err="1"/>
              <a:t>LockBit</a:t>
            </a:r>
            <a:r>
              <a:rPr lang="en-IN" dirty="0"/>
              <a:t> claims to have stolen data from Accenture and some of its clients, including compromising an airport's systems, but Accenture denies this.</a:t>
            </a:r>
          </a:p>
          <a:p>
            <a:r>
              <a:rPr lang="en-IN" b="1" dirty="0"/>
              <a:t>Attack Details:</a:t>
            </a:r>
            <a:endParaRPr lang="en-IN" dirty="0"/>
          </a:p>
          <a:p>
            <a:r>
              <a:rPr lang="en-IN" dirty="0" err="1"/>
              <a:t>LockBit</a:t>
            </a:r>
            <a:r>
              <a:rPr lang="en-IN" dirty="0"/>
              <a:t> alleges they used stolen credentials to gain access, but Accenture refutes this. While </a:t>
            </a:r>
            <a:r>
              <a:rPr lang="en-IN" dirty="0" err="1"/>
              <a:t>LockBit</a:t>
            </a:r>
            <a:r>
              <a:rPr lang="en-IN" dirty="0"/>
              <a:t> claims to possess stolen data, there's no independent verification of this. The full extent of the breach remains unclear.</a:t>
            </a:r>
          </a:p>
          <a:p>
            <a:r>
              <a:rPr lang="en-IN" b="1" dirty="0"/>
              <a:t>Compliance and Regulatory Landscape:</a:t>
            </a:r>
            <a:endParaRPr lang="en-IN" dirty="0"/>
          </a:p>
          <a:p>
            <a:r>
              <a:rPr lang="en-IN" dirty="0"/>
              <a:t>This attack underscores the growing threat of ransomware and the importance of robust cybersecurity measures. Companies must prioritize data protection and have incident response plans in place.</a:t>
            </a:r>
          </a:p>
          <a:p>
            <a:r>
              <a:rPr lang="en-IN" b="1" dirty="0"/>
              <a:t>Key Takeaways:</a:t>
            </a:r>
            <a:endParaRPr lang="en-IN" dirty="0"/>
          </a:p>
          <a:p>
            <a:pPr>
              <a:buFont typeface="Arial" panose="020B0604020202020204" pitchFamily="34" charset="0"/>
              <a:buChar char="•"/>
            </a:pPr>
            <a:r>
              <a:rPr lang="en-IN" dirty="0"/>
              <a:t>Ransomware attacks are a significant threat to businesses.</a:t>
            </a:r>
          </a:p>
          <a:p>
            <a:pPr>
              <a:buFont typeface="Arial" panose="020B0604020202020204" pitchFamily="34" charset="0"/>
              <a:buChar char="•"/>
            </a:pPr>
            <a:r>
              <a:rPr lang="en-IN" dirty="0"/>
              <a:t>Even large, established companies like Accenture can be targeted.</a:t>
            </a:r>
          </a:p>
          <a:p>
            <a:pPr>
              <a:buFont typeface="Arial" panose="020B0604020202020204" pitchFamily="34" charset="0"/>
              <a:buChar char="•"/>
            </a:pPr>
            <a:r>
              <a:rPr lang="en-IN" dirty="0"/>
              <a:t>It's crucial to have a strong cybersecurity posture and incident response plan.</a:t>
            </a:r>
          </a:p>
          <a:p>
            <a:r>
              <a:rPr lang="en-IN" b="1" dirty="0"/>
              <a:t>Lessons Learned:</a:t>
            </a:r>
            <a:endParaRPr lang="en-IN" dirty="0"/>
          </a:p>
          <a:p>
            <a:pPr>
              <a:buFont typeface="Arial" panose="020B0604020202020204" pitchFamily="34" charset="0"/>
              <a:buChar char="•"/>
            </a:pPr>
            <a:r>
              <a:rPr lang="en-IN" dirty="0"/>
              <a:t>Regularly assess and update your cybersecurity measures.</a:t>
            </a:r>
          </a:p>
          <a:p>
            <a:pPr>
              <a:buFont typeface="Arial" panose="020B0604020202020204" pitchFamily="34" charset="0"/>
              <a:buChar char="•"/>
            </a:pPr>
            <a:r>
              <a:rPr lang="en-IN" dirty="0"/>
              <a:t>Conduct regular data backups and test their integrity.</a:t>
            </a:r>
          </a:p>
          <a:p>
            <a:pPr>
              <a:buFont typeface="Arial" panose="020B0604020202020204" pitchFamily="34" charset="0"/>
              <a:buChar char="•"/>
            </a:pPr>
            <a:r>
              <a:rPr lang="en-IN" dirty="0"/>
              <a:t>Educate employees on cybersecurity best practices.</a:t>
            </a:r>
          </a:p>
          <a:p>
            <a:pPr>
              <a:buFont typeface="Arial" panose="020B0604020202020204" pitchFamily="34" charset="0"/>
              <a:buChar char="•"/>
            </a:pPr>
            <a:r>
              <a:rPr lang="en-IN" dirty="0"/>
              <a:t>Have a comprehensive incident response plan to minimize damage and recovery time.</a:t>
            </a:r>
          </a:p>
        </p:txBody>
      </p:sp>
      <p:sp>
        <p:nvSpPr>
          <p:cNvPr id="3" name="Content Placeholder 2">
            <a:extLst>
              <a:ext uri="{FF2B5EF4-FFF2-40B4-BE49-F238E27FC236}">
                <a16:creationId xmlns:a16="http://schemas.microsoft.com/office/drawing/2014/main" id="{A04907F0-D9A5-4767-455C-DBC5968094A4}"/>
              </a:ext>
            </a:extLst>
          </p:cNvPr>
          <p:cNvSpPr>
            <a:spLocks noGrp="1"/>
          </p:cNvSpPr>
          <p:nvPr>
            <p:ph sz="quarter" idx="10"/>
          </p:nvPr>
        </p:nvSpPr>
        <p:spPr>
          <a:xfrm>
            <a:off x="1" y="152400"/>
            <a:ext cx="10233764" cy="1143000"/>
          </a:xfrm>
        </p:spPr>
        <p:txBody>
          <a:bodyPr>
            <a:normAutofit fontScale="85000" lnSpcReduction="10000"/>
          </a:bodyPr>
          <a:lstStyle/>
          <a:p>
            <a:r>
              <a:rPr lang="en-US" dirty="0"/>
              <a:t>Learning from the Past: </a:t>
            </a:r>
          </a:p>
          <a:p>
            <a:r>
              <a:rPr lang="en-IN" dirty="0" err="1"/>
              <a:t>LockBit</a:t>
            </a:r>
            <a:r>
              <a:rPr lang="en-IN" dirty="0"/>
              <a:t> Ransomware Attack on Accenture: A Case Study</a:t>
            </a:r>
            <a:endParaRPr lang="en-US" dirty="0"/>
          </a:p>
        </p:txBody>
      </p:sp>
    </p:spTree>
    <p:extLst>
      <p:ext uri="{BB962C8B-B14F-4D97-AF65-F5344CB8AC3E}">
        <p14:creationId xmlns:p14="http://schemas.microsoft.com/office/powerpoint/2010/main" val="72089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98DFD-C92D-E12A-2D21-493E89946396}"/>
              </a:ext>
            </a:extLst>
          </p:cNvPr>
          <p:cNvSpPr>
            <a:spLocks noGrp="1"/>
          </p:cNvSpPr>
          <p:nvPr>
            <p:ph idx="1"/>
          </p:nvPr>
        </p:nvSpPr>
        <p:spPr>
          <a:xfrm>
            <a:off x="0" y="1390389"/>
            <a:ext cx="12192000" cy="5148197"/>
          </a:xfrm>
        </p:spPr>
        <p:txBody>
          <a:bodyPr>
            <a:normAutofit fontScale="92500" lnSpcReduction="20000"/>
          </a:bodyPr>
          <a:lstStyle/>
          <a:p>
            <a:pPr rtl="0">
              <a:buFont typeface="Arial" panose="020B0604020202020204" pitchFamily="34" charset="0"/>
              <a:buChar char="•"/>
            </a:pPr>
            <a:r>
              <a:rPr lang="en-IN" b="1" dirty="0">
                <a:effectLst/>
              </a:rPr>
              <a:t>Overview:</a:t>
            </a:r>
            <a:r>
              <a:rPr lang="en-IN" dirty="0">
                <a:effectLst/>
              </a:rPr>
              <a:t> Home Depot experienced a data breach where hackers stole an estimated 56 million debit and credit card numbers between April and September 2014. The company believes the hackers installed custom-built malware on its self-checkout systems.</a:t>
            </a:r>
          </a:p>
          <a:p>
            <a:pPr rtl="0">
              <a:buFont typeface="Arial" panose="020B0604020202020204" pitchFamily="34" charset="0"/>
              <a:buChar char="•"/>
            </a:pPr>
            <a:r>
              <a:rPr lang="en-IN" b="1" dirty="0">
                <a:effectLst/>
              </a:rPr>
              <a:t>Attack Details:</a:t>
            </a:r>
            <a:r>
              <a:rPr lang="en-IN" dirty="0">
                <a:effectLst/>
              </a:rPr>
              <a:t> Hackers installed malware on Home Depot's self-checkout systems that stole debit and credit card information from customers who used the systems between April and September of 2014.</a:t>
            </a:r>
          </a:p>
          <a:p>
            <a:pPr rtl="0">
              <a:buFont typeface="Arial" panose="020B0604020202020204" pitchFamily="34" charset="0"/>
              <a:buChar char="•"/>
            </a:pPr>
            <a:r>
              <a:rPr lang="en-IN" b="1" dirty="0">
                <a:effectLst/>
              </a:rPr>
              <a:t>Compliance and Regulatory Landscape:</a:t>
            </a:r>
            <a:r>
              <a:rPr lang="en-IN" dirty="0">
                <a:effectLst/>
              </a:rPr>
              <a:t> This is the largest retail card breach on record. The breach is believed to have lasted from April to September 2014. Home Depot has since implemented enhanced encryption measures to protect customer data.</a:t>
            </a:r>
          </a:p>
          <a:p>
            <a:pPr rtl="0">
              <a:buFont typeface="Arial" panose="020B0604020202020204" pitchFamily="34" charset="0"/>
              <a:buChar char="•"/>
            </a:pPr>
            <a:r>
              <a:rPr lang="en-IN" b="1" dirty="0">
                <a:effectLst/>
              </a:rPr>
              <a:t>Key Takeaways:</a:t>
            </a:r>
            <a:r>
              <a:rPr lang="en-IN" dirty="0">
                <a:effectLst/>
              </a:rPr>
              <a:t> Home Depot experienced a data breach where hackers stole an estimated 56 million debit and credit card numbers. The company believes the hackers installed custom-built malware on its self-checkout systems. This is the largest retail card breach on record. Home Depot has since implemented enhanced encryption measures to protect customer data.</a:t>
            </a:r>
          </a:p>
          <a:p>
            <a:pPr rtl="0">
              <a:buFont typeface="Arial" panose="020B0604020202020204" pitchFamily="34" charset="0"/>
              <a:buChar char="•"/>
            </a:pPr>
            <a:r>
              <a:rPr lang="en-IN" b="1" dirty="0">
                <a:effectLst/>
              </a:rPr>
              <a:t>Lessons Learned:</a:t>
            </a:r>
            <a:r>
              <a:rPr lang="en-IN" dirty="0">
                <a:effectLst/>
              </a:rPr>
              <a:t> Companies should take steps to protect themselves from data breaches by implementing security measures such as encryption. Customers should be vigilant about monitoring their credit card statements for fraudulent activity.</a:t>
            </a:r>
          </a:p>
        </p:txBody>
      </p:sp>
      <p:sp>
        <p:nvSpPr>
          <p:cNvPr id="3" name="Content Placeholder 2">
            <a:extLst>
              <a:ext uri="{FF2B5EF4-FFF2-40B4-BE49-F238E27FC236}">
                <a16:creationId xmlns:a16="http://schemas.microsoft.com/office/drawing/2014/main" id="{A04907F0-D9A5-4767-455C-DBC5968094A4}"/>
              </a:ext>
            </a:extLst>
          </p:cNvPr>
          <p:cNvSpPr>
            <a:spLocks noGrp="1"/>
          </p:cNvSpPr>
          <p:nvPr>
            <p:ph sz="quarter" idx="10"/>
          </p:nvPr>
        </p:nvSpPr>
        <p:spPr>
          <a:xfrm>
            <a:off x="1" y="152400"/>
            <a:ext cx="10233764" cy="1143000"/>
          </a:xfrm>
        </p:spPr>
        <p:txBody>
          <a:bodyPr>
            <a:normAutofit fontScale="92500"/>
          </a:bodyPr>
          <a:lstStyle/>
          <a:p>
            <a:r>
              <a:rPr lang="en-US" dirty="0"/>
              <a:t>Learning from the Past: </a:t>
            </a:r>
          </a:p>
          <a:p>
            <a:pPr algn="l" fontAlgn="base"/>
            <a:r>
              <a:rPr lang="en-IN" dirty="0"/>
              <a:t>Home Depot: 56M Cards Impacted, Malware Contained</a:t>
            </a:r>
          </a:p>
        </p:txBody>
      </p:sp>
    </p:spTree>
    <p:extLst>
      <p:ext uri="{BB962C8B-B14F-4D97-AF65-F5344CB8AC3E}">
        <p14:creationId xmlns:p14="http://schemas.microsoft.com/office/powerpoint/2010/main" val="4236399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27A7B-8812-ECBE-F0EE-EA29161B089B}"/>
              </a:ext>
            </a:extLst>
          </p:cNvPr>
          <p:cNvSpPr>
            <a:spLocks noGrp="1"/>
          </p:cNvSpPr>
          <p:nvPr>
            <p:ph idx="1"/>
          </p:nvPr>
        </p:nvSpPr>
        <p:spPr/>
        <p:txBody>
          <a:bodyPr>
            <a:normAutofit lnSpcReduction="10000"/>
          </a:bodyPr>
          <a:lstStyle/>
          <a:p>
            <a:r>
              <a:rPr lang="en-IN" b="1" dirty="0"/>
              <a:t>Find a Case Study:</a:t>
            </a:r>
            <a:r>
              <a:rPr lang="en-IN" dirty="0"/>
              <a:t> Research and select a real-world case study about an insider threat.</a:t>
            </a:r>
          </a:p>
          <a:p>
            <a:r>
              <a:rPr lang="en-IN" b="1" dirty="0" err="1"/>
              <a:t>Analyze</a:t>
            </a:r>
            <a:r>
              <a:rPr lang="en-IN" b="1" dirty="0"/>
              <a:t> and Summarize:</a:t>
            </a:r>
            <a:r>
              <a:rPr lang="en-IN" dirty="0"/>
              <a:t> Use the following format to present your findings:</a:t>
            </a:r>
          </a:p>
          <a:p>
            <a:pPr>
              <a:buFont typeface="Arial" panose="020B0604020202020204" pitchFamily="34" charset="0"/>
              <a:buChar char="•"/>
            </a:pPr>
            <a:r>
              <a:rPr lang="en-IN" b="1" dirty="0"/>
              <a:t>What Happened:</a:t>
            </a:r>
            <a:r>
              <a:rPr lang="en-IN" dirty="0"/>
              <a:t> A concise description of the events.</a:t>
            </a:r>
          </a:p>
          <a:p>
            <a:pPr>
              <a:buFont typeface="Arial" panose="020B0604020202020204" pitchFamily="34" charset="0"/>
              <a:buChar char="•"/>
            </a:pPr>
            <a:r>
              <a:rPr lang="en-IN" b="1" dirty="0"/>
              <a:t>The How:</a:t>
            </a:r>
            <a:r>
              <a:rPr lang="en-IN" dirty="0"/>
              <a:t> Explain how the insider was able to carry out the breach.</a:t>
            </a:r>
          </a:p>
          <a:p>
            <a:pPr>
              <a:buFont typeface="Arial" panose="020B0604020202020204" pitchFamily="34" charset="0"/>
              <a:buChar char="•"/>
            </a:pPr>
            <a:r>
              <a:rPr lang="en-IN" b="1" dirty="0"/>
              <a:t>The Significance:</a:t>
            </a:r>
            <a:r>
              <a:rPr lang="en-IN" dirty="0"/>
              <a:t> Discuss the impact of the incident on the organization and/or industry.</a:t>
            </a:r>
          </a:p>
          <a:p>
            <a:pPr>
              <a:buFont typeface="Arial" panose="020B0604020202020204" pitchFamily="34" charset="0"/>
              <a:buChar char="•"/>
            </a:pPr>
            <a:r>
              <a:rPr lang="en-IN" b="1" dirty="0"/>
              <a:t>Key Takeaways:</a:t>
            </a:r>
            <a:r>
              <a:rPr lang="en-IN" dirty="0"/>
              <a:t> What lessons can be learned to prevent similar incidents in the future?</a:t>
            </a:r>
          </a:p>
          <a:p>
            <a:r>
              <a:rPr lang="en-IN" b="1" dirty="0"/>
              <a:t>Be Prepared to Share:</a:t>
            </a:r>
            <a:r>
              <a:rPr lang="en-IN" dirty="0"/>
              <a:t> We'll have a class discussion to compare and contrast our case studies.</a:t>
            </a:r>
          </a:p>
        </p:txBody>
      </p:sp>
      <p:sp>
        <p:nvSpPr>
          <p:cNvPr id="3" name="Content Placeholder 2">
            <a:extLst>
              <a:ext uri="{FF2B5EF4-FFF2-40B4-BE49-F238E27FC236}">
                <a16:creationId xmlns:a16="http://schemas.microsoft.com/office/drawing/2014/main" id="{8AA3D8B5-6FD0-6BC1-457B-077F21048CC9}"/>
              </a:ext>
            </a:extLst>
          </p:cNvPr>
          <p:cNvSpPr>
            <a:spLocks noGrp="1"/>
          </p:cNvSpPr>
          <p:nvPr>
            <p:ph sz="quarter" idx="10"/>
          </p:nvPr>
        </p:nvSpPr>
        <p:spPr/>
        <p:txBody>
          <a:bodyPr>
            <a:normAutofit/>
          </a:bodyPr>
          <a:lstStyle/>
          <a:p>
            <a:r>
              <a:rPr lang="en-US" dirty="0"/>
              <a:t>Group Activity – 5 mins</a:t>
            </a:r>
            <a:br>
              <a:rPr lang="en-US" dirty="0"/>
            </a:br>
            <a:r>
              <a:rPr lang="en-IN" dirty="0"/>
              <a:t>Investigating Insider Threats: Your Turn</a:t>
            </a:r>
            <a:endParaRPr lang="en-US" dirty="0"/>
          </a:p>
        </p:txBody>
      </p:sp>
    </p:spTree>
    <p:extLst>
      <p:ext uri="{BB962C8B-B14F-4D97-AF65-F5344CB8AC3E}">
        <p14:creationId xmlns:p14="http://schemas.microsoft.com/office/powerpoint/2010/main" val="2836637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851972-28FE-6C4B-44DB-9EEC9041C90C}"/>
              </a:ext>
            </a:extLst>
          </p:cNvPr>
          <p:cNvSpPr>
            <a:spLocks noGrp="1"/>
          </p:cNvSpPr>
          <p:nvPr>
            <p:ph sz="quarter" idx="10"/>
          </p:nvPr>
        </p:nvSpPr>
        <p:spPr/>
        <p:txBody>
          <a:bodyPr/>
          <a:lstStyle/>
          <a:p>
            <a:r>
              <a:rPr lang="en-US" dirty="0"/>
              <a:t>Is Peter telling the truth?</a:t>
            </a:r>
          </a:p>
        </p:txBody>
      </p:sp>
      <p:pic>
        <p:nvPicPr>
          <p:cNvPr id="4" name="Picture 4">
            <a:extLst>
              <a:ext uri="{FF2B5EF4-FFF2-40B4-BE49-F238E27FC236}">
                <a16:creationId xmlns:a16="http://schemas.microsoft.com/office/drawing/2014/main" id="{91D1314B-DB24-1AF3-33BD-194C411844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3995" y="1493838"/>
            <a:ext cx="8117610"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685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56413" y="739775"/>
            <a:ext cx="5335587" cy="3005138"/>
          </a:xfrm>
        </p:spPr>
        <p:txBody>
          <a:bodyPr vert="horz" lIns="91440" tIns="45720" rIns="91440" bIns="45720" rtlCol="0" anchor="b">
            <a:normAutofit/>
          </a:bodyPr>
          <a:lstStyle/>
          <a:p>
            <a:pPr algn="ctr" defTabSz="914400"/>
            <a:r>
              <a:rPr lang="en-US" altLang="en-US" sz="6000"/>
              <a:t>Thank you</a:t>
            </a:r>
          </a:p>
        </p:txBody>
      </p:sp>
      <p:pic>
        <p:nvPicPr>
          <p:cNvPr id="2050" name="Picture 2" descr="15 Memes Everyone Who Has Given a Presentation Will Relate to - Decktopus -  Medium">
            <a:extLst>
              <a:ext uri="{FF2B5EF4-FFF2-40B4-BE49-F238E27FC236}">
                <a16:creationId xmlns:a16="http://schemas.microsoft.com/office/drawing/2014/main" id="{9D148FF3-AAE4-E07F-6BE4-6CACFE1ECC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 t="-149" r="4" b="3"/>
          <a:stretch/>
        </p:blipFill>
        <p:spPr bwMode="auto">
          <a:xfrm>
            <a:off x="662354" y="591010"/>
            <a:ext cx="5147735" cy="518595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C878D9-1C23-B307-2EBE-C8ED3F06BB71}"/>
              </a:ext>
            </a:extLst>
          </p:cNvPr>
          <p:cNvSpPr>
            <a:spLocks noGrp="1"/>
          </p:cNvSpPr>
          <p:nvPr>
            <p:ph idx="1"/>
          </p:nvPr>
        </p:nvSpPr>
        <p:spPr/>
        <p:txBody>
          <a:bodyPr/>
          <a:lstStyle/>
          <a:p>
            <a:pPr>
              <a:buFont typeface="Arial" panose="020B0604020202020204" pitchFamily="34" charset="0"/>
              <a:buChar char="•"/>
            </a:pPr>
            <a:r>
              <a:rPr lang="en-US" sz="2000" dirty="0"/>
              <a:t>Part 1: Cloud Computing Foundations (30 minutes)</a:t>
            </a:r>
          </a:p>
          <a:p>
            <a:pPr lvl="1">
              <a:buFont typeface="Arial" panose="020B0604020202020204" pitchFamily="34" charset="0"/>
              <a:buChar char="•"/>
            </a:pPr>
            <a:r>
              <a:rPr lang="en-US" sz="1400" dirty="0"/>
              <a:t>Cloud Computing Basics</a:t>
            </a:r>
          </a:p>
          <a:p>
            <a:pPr lvl="1">
              <a:buFont typeface="Arial" panose="020B0604020202020204" pitchFamily="34" charset="0"/>
              <a:buChar char="•"/>
            </a:pPr>
            <a:r>
              <a:rPr lang="en-US" sz="1400" dirty="0"/>
              <a:t>Why Cloud Security </a:t>
            </a:r>
          </a:p>
          <a:p>
            <a:pPr lvl="1">
              <a:buFont typeface="Arial" panose="020B0604020202020204" pitchFamily="34" charset="0"/>
              <a:buChar char="•"/>
            </a:pPr>
            <a:r>
              <a:rPr lang="en-US" sz="1400" dirty="0"/>
              <a:t>Shared Responsibility in Detail</a:t>
            </a:r>
          </a:p>
          <a:p>
            <a:pPr>
              <a:buFont typeface="Arial" panose="020B0604020202020204" pitchFamily="34" charset="0"/>
              <a:buChar char="•"/>
            </a:pPr>
            <a:r>
              <a:rPr lang="en-US" sz="2000" dirty="0"/>
              <a:t>Part 2: The Shared Security Model: Clarity and Accountability (30 minutes)</a:t>
            </a:r>
          </a:p>
          <a:p>
            <a:pPr lvl="1">
              <a:buFont typeface="Arial" panose="020B0604020202020204" pitchFamily="34" charset="0"/>
              <a:buChar char="•"/>
            </a:pPr>
            <a:r>
              <a:rPr lang="en-US" sz="1400" dirty="0"/>
              <a:t>Defining Shared Responsibility</a:t>
            </a:r>
          </a:p>
          <a:p>
            <a:pPr lvl="1">
              <a:buFont typeface="Arial" panose="020B0604020202020204" pitchFamily="34" charset="0"/>
              <a:buChar char="•"/>
            </a:pPr>
            <a:r>
              <a:rPr lang="en-US" sz="1400" dirty="0"/>
              <a:t>Compliance and Legal Considerations</a:t>
            </a:r>
          </a:p>
          <a:p>
            <a:pPr>
              <a:buFont typeface="Arial" panose="020B0604020202020204" pitchFamily="34" charset="0"/>
              <a:buChar char="•"/>
            </a:pPr>
            <a:r>
              <a:rPr lang="en-US" sz="2000" dirty="0"/>
              <a:t>Part 3: Deep Dive into Cloud Threats (45 minutes)</a:t>
            </a:r>
          </a:p>
          <a:p>
            <a:pPr lvl="1">
              <a:buFont typeface="Arial" panose="020B0604020202020204" pitchFamily="34" charset="0"/>
              <a:buChar char="•"/>
            </a:pPr>
            <a:r>
              <a:rPr lang="en-US" sz="1400" dirty="0"/>
              <a:t>Threats and Vulnerabilities in the Cloud</a:t>
            </a:r>
          </a:p>
          <a:p>
            <a:pPr lvl="1">
              <a:buFont typeface="Arial" panose="020B0604020202020204" pitchFamily="34" charset="0"/>
              <a:buChar char="•"/>
            </a:pPr>
            <a:r>
              <a:rPr lang="en-US" sz="1400" dirty="0"/>
              <a:t>Case Studies: Lessons Learned</a:t>
            </a:r>
          </a:p>
          <a:p>
            <a:pPr lvl="1">
              <a:buFont typeface="Arial" panose="020B0604020202020204" pitchFamily="34" charset="0"/>
              <a:buChar char="•"/>
            </a:pPr>
            <a:r>
              <a:rPr lang="en-US" sz="1400" dirty="0"/>
              <a:t>DoS/DDoS Attacks in the Cloud</a:t>
            </a:r>
          </a:p>
          <a:p>
            <a:pPr>
              <a:buFont typeface="Arial" panose="020B0604020202020204" pitchFamily="34" charset="0"/>
              <a:buChar char="•"/>
            </a:pPr>
            <a:r>
              <a:rPr lang="en-US" sz="2000" dirty="0"/>
              <a:t>Q&amp;A and Discussion (15 minutes)</a:t>
            </a:r>
          </a:p>
        </p:txBody>
      </p:sp>
      <p:sp>
        <p:nvSpPr>
          <p:cNvPr id="4" name="Content Placeholder 3">
            <a:extLst>
              <a:ext uri="{FF2B5EF4-FFF2-40B4-BE49-F238E27FC236}">
                <a16:creationId xmlns:a16="http://schemas.microsoft.com/office/drawing/2014/main" id="{0A835767-2E47-6376-475E-BFD62E11C84B}"/>
              </a:ext>
            </a:extLst>
          </p:cNvPr>
          <p:cNvSpPr>
            <a:spLocks noGrp="1"/>
          </p:cNvSpPr>
          <p:nvPr>
            <p:ph sz="quarter" idx="10"/>
          </p:nvPr>
        </p:nvSpPr>
        <p:spPr/>
        <p:txBody>
          <a:bodyPr/>
          <a:lstStyle/>
          <a:p>
            <a:r>
              <a:rPr lang="en-US" dirty="0"/>
              <a:t>Agenda</a:t>
            </a:r>
          </a:p>
        </p:txBody>
      </p:sp>
    </p:spTree>
    <p:extLst>
      <p:ext uri="{BB962C8B-B14F-4D97-AF65-F5344CB8AC3E}">
        <p14:creationId xmlns:p14="http://schemas.microsoft.com/office/powerpoint/2010/main" val="3713427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FEF4E0-FBF0-31A2-6C5D-CB6CEA9CDDC8}"/>
              </a:ext>
            </a:extLst>
          </p:cNvPr>
          <p:cNvSpPr>
            <a:spLocks noGrp="1"/>
          </p:cNvSpPr>
          <p:nvPr>
            <p:ph idx="1"/>
          </p:nvPr>
        </p:nvSpPr>
        <p:spPr/>
        <p:txBody>
          <a:bodyPr/>
          <a:lstStyle/>
          <a:p>
            <a:r>
              <a:rPr lang="en-US" sz="2000" dirty="0"/>
              <a:t>"The cloud is about how you do computing, not where you do computing." – Paul Maritz (VMware)</a:t>
            </a:r>
          </a:p>
          <a:p>
            <a:endParaRPr lang="en-US" sz="2000" dirty="0"/>
          </a:p>
          <a:p>
            <a:pPr>
              <a:buFont typeface="Arial" panose="020B0604020202020204" pitchFamily="34" charset="0"/>
              <a:buChar char="•"/>
            </a:pPr>
            <a:r>
              <a:rPr lang="en-IN" sz="2000" b="1" dirty="0"/>
              <a:t>Service Models:</a:t>
            </a:r>
          </a:p>
          <a:p>
            <a:pPr lvl="1">
              <a:buFont typeface="Arial" panose="020B0604020202020204" pitchFamily="34" charset="0"/>
              <a:buChar char="•"/>
            </a:pPr>
            <a:r>
              <a:rPr lang="en-IN" sz="1400" b="1" dirty="0"/>
              <a:t>Infrastructure as a Service (IaaS):</a:t>
            </a:r>
            <a:r>
              <a:rPr lang="en-IN" sz="1400" dirty="0"/>
              <a:t> Virtualized computing resources (servers, storage, networks).</a:t>
            </a:r>
          </a:p>
          <a:p>
            <a:pPr lvl="1">
              <a:buFont typeface="Arial" panose="020B0604020202020204" pitchFamily="34" charset="0"/>
              <a:buChar char="•"/>
            </a:pPr>
            <a:r>
              <a:rPr lang="en-IN" sz="1400" b="1" dirty="0"/>
              <a:t>Platform as a Service (PaaS):</a:t>
            </a:r>
            <a:r>
              <a:rPr lang="en-IN" sz="1400" dirty="0"/>
              <a:t> A platform for developing, running, and managing applications.</a:t>
            </a:r>
          </a:p>
          <a:p>
            <a:pPr lvl="1">
              <a:buFont typeface="Arial" panose="020B0604020202020204" pitchFamily="34" charset="0"/>
              <a:buChar char="•"/>
            </a:pPr>
            <a:r>
              <a:rPr lang="en-IN" sz="1400" b="1" dirty="0"/>
              <a:t>Software as a Service (SaaS):</a:t>
            </a:r>
            <a:r>
              <a:rPr lang="en-IN" sz="1400" dirty="0"/>
              <a:t> Applications hosted and delivered over the internet.</a:t>
            </a:r>
          </a:p>
          <a:p>
            <a:pPr lvl="1">
              <a:buFont typeface="Arial" panose="020B0604020202020204" pitchFamily="34" charset="0"/>
              <a:buChar char="•"/>
            </a:pPr>
            <a:endParaRPr lang="en-IN" sz="1400" dirty="0"/>
          </a:p>
          <a:p>
            <a:pPr>
              <a:buFont typeface="Arial" panose="020B0604020202020204" pitchFamily="34" charset="0"/>
              <a:buChar char="•"/>
            </a:pPr>
            <a:r>
              <a:rPr lang="en-IN" sz="2000" b="1" dirty="0"/>
              <a:t>Deployment Models:</a:t>
            </a:r>
          </a:p>
          <a:p>
            <a:pPr lvl="1">
              <a:buFont typeface="Arial" panose="020B0604020202020204" pitchFamily="34" charset="0"/>
              <a:buChar char="•"/>
            </a:pPr>
            <a:r>
              <a:rPr lang="en-IN" sz="1400" b="1" dirty="0"/>
              <a:t>Public Cloud: </a:t>
            </a:r>
            <a:r>
              <a:rPr lang="en-IN" sz="1400" dirty="0"/>
              <a:t>Shared resources accessible over the public internet.</a:t>
            </a:r>
          </a:p>
          <a:p>
            <a:pPr lvl="1">
              <a:buFont typeface="Arial" panose="020B0604020202020204" pitchFamily="34" charset="0"/>
              <a:buChar char="•"/>
            </a:pPr>
            <a:r>
              <a:rPr lang="en-IN" sz="1400" b="1" dirty="0"/>
              <a:t>Private Cloud: </a:t>
            </a:r>
            <a:r>
              <a:rPr lang="en-IN" sz="1400" dirty="0"/>
              <a:t>Dedicated resources for a single organization.</a:t>
            </a:r>
          </a:p>
          <a:p>
            <a:pPr lvl="1">
              <a:buFont typeface="Arial" panose="020B0604020202020204" pitchFamily="34" charset="0"/>
              <a:buChar char="•"/>
            </a:pPr>
            <a:r>
              <a:rPr lang="en-IN" sz="1400" b="1" dirty="0"/>
              <a:t>Hybrid Cloud: </a:t>
            </a:r>
            <a:r>
              <a:rPr lang="en-IN" sz="1400" dirty="0"/>
              <a:t>Combination of public and private cloud environments.</a:t>
            </a:r>
          </a:p>
        </p:txBody>
      </p:sp>
      <p:sp>
        <p:nvSpPr>
          <p:cNvPr id="3" name="Content Placeholder 2">
            <a:extLst>
              <a:ext uri="{FF2B5EF4-FFF2-40B4-BE49-F238E27FC236}">
                <a16:creationId xmlns:a16="http://schemas.microsoft.com/office/drawing/2014/main" id="{EBA70B05-A6CB-2F1E-D386-FA5D9B4F7D6F}"/>
              </a:ext>
            </a:extLst>
          </p:cNvPr>
          <p:cNvSpPr>
            <a:spLocks noGrp="1"/>
          </p:cNvSpPr>
          <p:nvPr>
            <p:ph sz="quarter" idx="10"/>
          </p:nvPr>
        </p:nvSpPr>
        <p:spPr>
          <a:xfrm>
            <a:off x="406400" y="110358"/>
            <a:ext cx="6705600" cy="1143000"/>
          </a:xfrm>
        </p:spPr>
        <p:txBody>
          <a:bodyPr/>
          <a:lstStyle/>
          <a:p>
            <a:r>
              <a:rPr lang="en-US" dirty="0"/>
              <a:t>Cloud Computing 101: </a:t>
            </a:r>
          </a:p>
          <a:p>
            <a:r>
              <a:rPr lang="en-US" dirty="0"/>
              <a:t>A Quick Refresher</a:t>
            </a:r>
          </a:p>
        </p:txBody>
      </p:sp>
    </p:spTree>
    <p:extLst>
      <p:ext uri="{BB962C8B-B14F-4D97-AF65-F5344CB8AC3E}">
        <p14:creationId xmlns:p14="http://schemas.microsoft.com/office/powerpoint/2010/main" val="158575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xZrgdehLaw">
            <a:extLst>
              <a:ext uri="{FF2B5EF4-FFF2-40B4-BE49-F238E27FC236}">
                <a16:creationId xmlns:a16="http://schemas.microsoft.com/office/drawing/2014/main" id="{BCE2D26C-5FD6-1DD3-9277-AF6FE6916BBB}"/>
              </a:ext>
            </a:extLst>
          </p:cNvPr>
          <p:cNvPicPr>
            <a:picLocks noRot="1" noChangeAspect="1"/>
          </p:cNvPicPr>
          <p:nvPr>
            <a:videoFile r:link="rId1"/>
          </p:nvPr>
        </p:nvPicPr>
        <p:blipFill>
          <a:blip r:embed="rId4"/>
          <a:stretch>
            <a:fillRect/>
          </a:stretch>
        </p:blipFill>
        <p:spPr>
          <a:xfrm>
            <a:off x="1555531" y="1303776"/>
            <a:ext cx="9448800" cy="5314951"/>
          </a:xfrm>
          <a:prstGeom prst="rect">
            <a:avLst/>
          </a:prstGeom>
          <a:ln>
            <a:noFill/>
          </a:ln>
          <a:effectLst>
            <a:softEdge rad="112500"/>
          </a:effectLst>
        </p:spPr>
      </p:pic>
      <p:sp>
        <p:nvSpPr>
          <p:cNvPr id="3" name="Content Placeholder 2">
            <a:extLst>
              <a:ext uri="{FF2B5EF4-FFF2-40B4-BE49-F238E27FC236}">
                <a16:creationId xmlns:a16="http://schemas.microsoft.com/office/drawing/2014/main" id="{0674CCC4-5548-623A-5A34-8538B3E3153C}"/>
              </a:ext>
            </a:extLst>
          </p:cNvPr>
          <p:cNvSpPr>
            <a:spLocks noGrp="1"/>
          </p:cNvSpPr>
          <p:nvPr>
            <p:ph sz="quarter" idx="10"/>
          </p:nvPr>
        </p:nvSpPr>
        <p:spPr>
          <a:xfrm>
            <a:off x="406400" y="152400"/>
            <a:ext cx="6835228" cy="1143000"/>
          </a:xfrm>
        </p:spPr>
        <p:txBody>
          <a:bodyPr/>
          <a:lstStyle/>
          <a:p>
            <a:r>
              <a:rPr lang="en-US" dirty="0"/>
              <a:t>What is Cloud Computing?</a:t>
            </a:r>
          </a:p>
        </p:txBody>
      </p:sp>
    </p:spTree>
    <p:extLst>
      <p:ext uri="{BB962C8B-B14F-4D97-AF65-F5344CB8AC3E}">
        <p14:creationId xmlns:p14="http://schemas.microsoft.com/office/powerpoint/2010/main" val="472242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5B735-E7F5-70FD-F1C4-35D2BB6BFC2D}"/>
              </a:ext>
            </a:extLst>
          </p:cNvPr>
          <p:cNvSpPr>
            <a:spLocks noGrp="1"/>
          </p:cNvSpPr>
          <p:nvPr>
            <p:ph sz="quarter" idx="10"/>
          </p:nvPr>
        </p:nvSpPr>
        <p:spPr/>
        <p:txBody>
          <a:bodyPr/>
          <a:lstStyle/>
          <a:p>
            <a:r>
              <a:rPr lang="en-US" dirty="0"/>
              <a:t>Service Models</a:t>
            </a:r>
          </a:p>
        </p:txBody>
      </p:sp>
      <p:pic>
        <p:nvPicPr>
          <p:cNvPr id="44036" name="Picture 4" descr="Cloud Service Model – Understand The Types, Characteristics, &amp; Advantages">
            <a:extLst>
              <a:ext uri="{FF2B5EF4-FFF2-40B4-BE49-F238E27FC236}">
                <a16:creationId xmlns:a16="http://schemas.microsoft.com/office/drawing/2014/main" id="{D6A8DEE9-474B-683B-8F2E-846ED6AE74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8264" y="1493838"/>
            <a:ext cx="7090673"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77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C0F30B-B1C2-E416-DA2A-294DC03C3648}"/>
              </a:ext>
            </a:extLst>
          </p:cNvPr>
          <p:cNvSpPr>
            <a:spLocks noGrp="1"/>
          </p:cNvSpPr>
          <p:nvPr>
            <p:ph sz="quarter" idx="10"/>
          </p:nvPr>
        </p:nvSpPr>
        <p:spPr/>
        <p:txBody>
          <a:bodyPr/>
          <a:lstStyle/>
          <a:p>
            <a:r>
              <a:rPr lang="en-US" dirty="0"/>
              <a:t>Deployment Models</a:t>
            </a:r>
          </a:p>
        </p:txBody>
      </p:sp>
      <p:pic>
        <p:nvPicPr>
          <p:cNvPr id="6" name="Picture 2" descr="Hybrid Cloud Services | Hybrid Cloud Computing Consulting Partner">
            <a:extLst>
              <a:ext uri="{FF2B5EF4-FFF2-40B4-BE49-F238E27FC236}">
                <a16:creationId xmlns:a16="http://schemas.microsoft.com/office/drawing/2014/main" id="{0232C203-44D7-3AB5-8281-0F5A446F46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99902">
                        <a14:foregroundMark x1="7910" y1="81574" x2="7910" y2="81574"/>
                        <a14:foregroundMark x1="6543" y1="46154" x2="18848" y2="45081"/>
                        <a14:foregroundMark x1="6055" y1="85331" x2="20117" y2="81395"/>
                        <a14:foregroundMark x1="9863" y1="70662" x2="20605" y2="83900"/>
                        <a14:foregroundMark x1="54785" y1="45259" x2="63379" y2="41324"/>
                        <a14:foregroundMark x1="52539" y1="48658" x2="54883" y2="45975"/>
                        <a14:foregroundMark x1="52246" y1="41682" x2="50977" y2="45975"/>
                        <a14:foregroundMark x1="56934" y1="47943" x2="54883" y2="49553"/>
                        <a14:foregroundMark x1="39844" y1="65295" x2="50293" y2="65116"/>
                        <a14:foregroundMark x1="73047" y1="42576" x2="75684" y2="42576"/>
                        <a14:foregroundMark x1="74121" y1="39714" x2="73926" y2="45975"/>
                        <a14:foregroundMark x1="81152" y1="48479" x2="92188" y2="36673"/>
                        <a14:foregroundMark x1="85547" y1="33631" x2="94238" y2="45796"/>
                        <a14:backgroundMark x1="4785" y1="16637" x2="99805" y2="17352"/>
                        <a14:backgroundMark x1="23438" y1="95707" x2="73828" y2="95349"/>
                        <a14:backgroundMark x1="30957" y1="19857" x2="30566" y2="88193"/>
                        <a14:backgroundMark x1="41309" y1="37925" x2="46094" y2="22540"/>
                      </a14:backgroundRemoval>
                    </a14:imgEffect>
                  </a14:imgLayer>
                </a14:imgProps>
              </a:ext>
              <a:ext uri="{28A0092B-C50C-407E-A947-70E740481C1C}">
                <a14:useLocalDpi xmlns:a14="http://schemas.microsoft.com/office/drawing/2010/main" val="0"/>
              </a:ext>
            </a:extLst>
          </a:blip>
          <a:srcRect/>
          <a:stretch>
            <a:fillRect/>
          </a:stretch>
        </p:blipFill>
        <p:spPr bwMode="auto">
          <a:xfrm>
            <a:off x="1828801" y="1370894"/>
            <a:ext cx="8078563" cy="4410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06EECC-710C-758F-1005-0168ED36410A}"/>
              </a:ext>
            </a:extLst>
          </p:cNvPr>
          <p:cNvSpPr txBox="1"/>
          <p:nvPr/>
        </p:nvSpPr>
        <p:spPr>
          <a:xfrm>
            <a:off x="3808516" y="2420436"/>
            <a:ext cx="2006960" cy="923330"/>
          </a:xfrm>
          <a:prstGeom prst="rect">
            <a:avLst/>
          </a:prstGeom>
          <a:noFill/>
        </p:spPr>
        <p:txBody>
          <a:bodyPr wrap="none" lIns="0" tIns="0" rIns="0" bIns="0" rtlCol="0">
            <a:spAutoFit/>
          </a:bodyPr>
          <a:lstStyle/>
          <a:p>
            <a:r>
              <a:rPr lang="en-US"/>
              <a:t>Private Cloud</a:t>
            </a:r>
          </a:p>
          <a:p>
            <a:pPr marL="342900" indent="-342900">
              <a:buFont typeface="Arial" panose="020B0604020202020204" pitchFamily="34" charset="0"/>
              <a:buChar char="•"/>
            </a:pPr>
            <a:r>
              <a:rPr lang="en-US" sz="1400"/>
              <a:t>Fully Customizable</a:t>
            </a:r>
          </a:p>
          <a:p>
            <a:pPr marL="342900" indent="-342900">
              <a:buFont typeface="Arial" panose="020B0604020202020204" pitchFamily="34" charset="0"/>
              <a:buChar char="•"/>
            </a:pPr>
            <a:r>
              <a:rPr lang="en-US" sz="1400"/>
              <a:t>Robust Management</a:t>
            </a:r>
          </a:p>
          <a:p>
            <a:pPr marL="342900" indent="-342900">
              <a:buFont typeface="Arial" panose="020B0604020202020204" pitchFamily="34" charset="0"/>
              <a:buChar char="•"/>
            </a:pPr>
            <a:r>
              <a:rPr lang="en-US" sz="1400"/>
              <a:t>Secure by Design</a:t>
            </a:r>
          </a:p>
        </p:txBody>
      </p:sp>
      <p:sp>
        <p:nvSpPr>
          <p:cNvPr id="8" name="TextBox 7">
            <a:extLst>
              <a:ext uri="{FF2B5EF4-FFF2-40B4-BE49-F238E27FC236}">
                <a16:creationId xmlns:a16="http://schemas.microsoft.com/office/drawing/2014/main" id="{9B15CFA1-A5D0-2152-96C7-DE9706D6F275}"/>
              </a:ext>
            </a:extLst>
          </p:cNvPr>
          <p:cNvSpPr txBox="1"/>
          <p:nvPr/>
        </p:nvSpPr>
        <p:spPr>
          <a:xfrm>
            <a:off x="3804171" y="5235789"/>
            <a:ext cx="1561325" cy="923330"/>
          </a:xfrm>
          <a:prstGeom prst="rect">
            <a:avLst/>
          </a:prstGeom>
          <a:noFill/>
        </p:spPr>
        <p:txBody>
          <a:bodyPr wrap="none" lIns="0" tIns="0" rIns="0" bIns="0" rtlCol="0">
            <a:spAutoFit/>
          </a:bodyPr>
          <a:lstStyle/>
          <a:p>
            <a:r>
              <a:rPr lang="en-US"/>
              <a:t>Public Cloud</a:t>
            </a:r>
          </a:p>
          <a:p>
            <a:pPr marL="342900" indent="-342900">
              <a:buFont typeface="Arial" panose="020B0604020202020204" pitchFamily="34" charset="0"/>
              <a:buChar char="•"/>
            </a:pPr>
            <a:r>
              <a:rPr lang="en-US" sz="1400"/>
              <a:t>Low Entry Cost</a:t>
            </a:r>
          </a:p>
          <a:p>
            <a:pPr marL="342900" indent="-342900">
              <a:buFont typeface="Arial" panose="020B0604020202020204" pitchFamily="34" charset="0"/>
              <a:buChar char="•"/>
            </a:pPr>
            <a:r>
              <a:rPr lang="en-US" sz="1400"/>
              <a:t>Pay As You Go</a:t>
            </a:r>
          </a:p>
          <a:p>
            <a:pPr marL="342900" indent="-342900">
              <a:buFont typeface="Arial" panose="020B0604020202020204" pitchFamily="34" charset="0"/>
              <a:buChar char="•"/>
            </a:pPr>
            <a:r>
              <a:rPr lang="en-US" sz="1400"/>
              <a:t>High Elastic</a:t>
            </a:r>
          </a:p>
        </p:txBody>
      </p:sp>
      <p:sp>
        <p:nvSpPr>
          <p:cNvPr id="9" name="TextBox 8">
            <a:extLst>
              <a:ext uri="{FF2B5EF4-FFF2-40B4-BE49-F238E27FC236}">
                <a16:creationId xmlns:a16="http://schemas.microsoft.com/office/drawing/2014/main" id="{E3BEB5B2-37EE-1B7C-CE6C-D0C7884252B1}"/>
              </a:ext>
            </a:extLst>
          </p:cNvPr>
          <p:cNvSpPr txBox="1"/>
          <p:nvPr/>
        </p:nvSpPr>
        <p:spPr>
          <a:xfrm>
            <a:off x="6248401" y="4101124"/>
            <a:ext cx="4419600" cy="1785104"/>
          </a:xfrm>
          <a:prstGeom prst="rect">
            <a:avLst/>
          </a:prstGeom>
          <a:noFill/>
        </p:spPr>
        <p:txBody>
          <a:bodyPr wrap="square" lIns="0" tIns="0" rIns="0" bIns="0" rtlCol="0">
            <a:spAutoFit/>
          </a:bodyPr>
          <a:lstStyle/>
          <a:p>
            <a:r>
              <a:rPr lang="en-US" dirty="0"/>
              <a:t>Hybrid Clouds = Better Outcomes</a:t>
            </a:r>
          </a:p>
          <a:p>
            <a:pPr marL="342900" indent="-342900">
              <a:buFont typeface="Arial" panose="020B0604020202020204" pitchFamily="34" charset="0"/>
              <a:buChar char="•"/>
            </a:pPr>
            <a:r>
              <a:rPr lang="en-US" sz="1400" dirty="0"/>
              <a:t>Scalability</a:t>
            </a:r>
          </a:p>
          <a:p>
            <a:pPr marL="342900" indent="-342900">
              <a:buFont typeface="Arial" panose="020B0604020202020204" pitchFamily="34" charset="0"/>
              <a:buChar char="•"/>
            </a:pPr>
            <a:r>
              <a:rPr lang="en-US" sz="1400" dirty="0"/>
              <a:t>Flexibility</a:t>
            </a:r>
          </a:p>
          <a:p>
            <a:pPr marL="342900" indent="-342900">
              <a:buFont typeface="Arial" panose="020B0604020202020204" pitchFamily="34" charset="0"/>
              <a:buChar char="•"/>
            </a:pPr>
            <a:r>
              <a:rPr lang="en-US" sz="1400" dirty="0"/>
              <a:t>Security</a:t>
            </a:r>
          </a:p>
          <a:p>
            <a:pPr marL="342900" indent="-342900">
              <a:buFont typeface="Arial" panose="020B0604020202020204" pitchFamily="34" charset="0"/>
              <a:buChar char="•"/>
            </a:pPr>
            <a:r>
              <a:rPr lang="en-US" sz="1400" dirty="0"/>
              <a:t>Cost Efficiency</a:t>
            </a:r>
            <a:br>
              <a:rPr lang="en-US" sz="1400" dirty="0"/>
            </a:br>
            <a:br>
              <a:rPr lang="en-US" sz="1400" dirty="0"/>
            </a:br>
            <a:r>
              <a:rPr lang="en-US" sz="1400" dirty="0"/>
              <a:t>Hybrid Cloud – Leveraging both Public &amp; Private Cloud</a:t>
            </a:r>
          </a:p>
        </p:txBody>
      </p:sp>
    </p:spTree>
    <p:extLst>
      <p:ext uri="{BB962C8B-B14F-4D97-AF65-F5344CB8AC3E}">
        <p14:creationId xmlns:p14="http://schemas.microsoft.com/office/powerpoint/2010/main" val="2744242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378AF6-E70C-6B7C-218A-2221D8D99ADC}"/>
              </a:ext>
            </a:extLst>
          </p:cNvPr>
          <p:cNvSpPr>
            <a:spLocks noGrp="1"/>
          </p:cNvSpPr>
          <p:nvPr>
            <p:ph type="title" idx="4294967295"/>
          </p:nvPr>
        </p:nvSpPr>
        <p:spPr>
          <a:xfrm>
            <a:off x="331573" y="405578"/>
            <a:ext cx="3687491" cy="558251"/>
          </a:xfrm>
        </p:spPr>
        <p:txBody>
          <a:bodyPr vert="horz" lIns="91440" tIns="45720" rIns="91440" bIns="45720" rtlCol="0" anchor="t">
            <a:normAutofit fontScale="90000"/>
          </a:bodyPr>
          <a:lstStyle/>
          <a:p>
            <a:pPr indent="-228600"/>
            <a:r>
              <a:rPr lang="en-US" sz="3200" b="1" kern="1200" spc="-150">
                <a:solidFill>
                  <a:schemeClr val="tx1"/>
                </a:solidFill>
                <a:latin typeface="Arial" panose="020B0604020202020204" pitchFamily="34" charset="0"/>
                <a:cs typeface="Arial" panose="020B0604020202020204" pitchFamily="34" charset="0"/>
              </a:rPr>
              <a:t>Deployment Models</a:t>
            </a:r>
          </a:p>
        </p:txBody>
      </p:sp>
      <p:sp>
        <p:nvSpPr>
          <p:cNvPr id="16" name="Content Placeholder 15">
            <a:extLst>
              <a:ext uri="{FF2B5EF4-FFF2-40B4-BE49-F238E27FC236}">
                <a16:creationId xmlns:a16="http://schemas.microsoft.com/office/drawing/2014/main" id="{698D01E7-8724-9207-5419-84F1FC2076A7}"/>
              </a:ext>
            </a:extLst>
          </p:cNvPr>
          <p:cNvSpPr>
            <a:spLocks noGrp="1"/>
          </p:cNvSpPr>
          <p:nvPr>
            <p:ph sz="quarter" idx="10"/>
          </p:nvPr>
        </p:nvSpPr>
        <p:spPr>
          <a:xfrm>
            <a:off x="838200" y="1586724"/>
            <a:ext cx="4974021" cy="1652898"/>
          </a:xfrm>
        </p:spPr>
        <p:txBody>
          <a:bodyPr vert="horz" lIns="91440" tIns="45720" rIns="91440" bIns="45720" rtlCol="0" anchor="t">
            <a:normAutofit/>
          </a:bodyPr>
          <a:lstStyle/>
          <a:p>
            <a:pPr>
              <a:lnSpc>
                <a:spcPct val="90000"/>
              </a:lnSpc>
              <a:buFont typeface="Arial" panose="020B0604020202020204" pitchFamily="34" charset="0"/>
              <a:buChar char="•"/>
            </a:pPr>
            <a:r>
              <a:rPr lang="en-US" sz="2000" dirty="0">
                <a:latin typeface="+mn-lt"/>
                <a:cs typeface="+mn-cs"/>
              </a:rPr>
              <a:t>Private Cloud:</a:t>
            </a:r>
          </a:p>
          <a:p>
            <a:pPr lvl="1"/>
            <a:r>
              <a:rPr lang="en-US" sz="800" dirty="0">
                <a:latin typeface="+mn-lt"/>
                <a:cs typeface="+mn-cs"/>
              </a:rPr>
              <a:t>Services are used exclusively by a single organization.</a:t>
            </a:r>
          </a:p>
          <a:p>
            <a:pPr lvl="1"/>
            <a:r>
              <a:rPr lang="en-US" sz="800" dirty="0">
                <a:latin typeface="+mn-lt"/>
                <a:cs typeface="+mn-cs"/>
              </a:rPr>
              <a:t>Managed either internally or by a third-party, but on a private network.</a:t>
            </a:r>
          </a:p>
          <a:p>
            <a:pPr lvl="1"/>
            <a:r>
              <a:rPr lang="en-US" sz="800" dirty="0">
                <a:latin typeface="+mn-lt"/>
                <a:cs typeface="+mn-cs"/>
              </a:rPr>
              <a:t>Ideal for: Large enterprises with specific data security needs.</a:t>
            </a:r>
          </a:p>
        </p:txBody>
      </p:sp>
      <p:pic>
        <p:nvPicPr>
          <p:cNvPr id="11" name="Picture 10" descr="A swimming pool inside a building&#10;&#10;Description automatically generated with low confidence">
            <a:extLst>
              <a:ext uri="{FF2B5EF4-FFF2-40B4-BE49-F238E27FC236}">
                <a16:creationId xmlns:a16="http://schemas.microsoft.com/office/drawing/2014/main" id="{1CE93788-6342-B2FE-E030-2E02751BC34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9810" b="8721"/>
          <a:stretch/>
        </p:blipFill>
        <p:spPr>
          <a:xfrm>
            <a:off x="-16" y="3467101"/>
            <a:ext cx="6096002" cy="3267536"/>
          </a:xfrm>
          <a:prstGeom prst="rect">
            <a:avLst/>
          </a:prstGeom>
        </p:spPr>
      </p:pic>
      <p:pic>
        <p:nvPicPr>
          <p:cNvPr id="5" name="Content Placeholder 4" descr="A picture containing swimming pool, outdoor, leisure centre, resort">
            <a:extLst>
              <a:ext uri="{FF2B5EF4-FFF2-40B4-BE49-F238E27FC236}">
                <a16:creationId xmlns:a16="http://schemas.microsoft.com/office/drawing/2014/main" id="{ADD9DDF0-BACF-B854-1D48-DA4C4DF1C3E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5828" r="3430" b="-1"/>
          <a:stretch/>
        </p:blipFill>
        <p:spPr>
          <a:xfrm>
            <a:off x="6096014" y="3467101"/>
            <a:ext cx="6095999" cy="3340893"/>
          </a:xfrm>
          <a:prstGeom prst="rect">
            <a:avLst/>
          </a:prstGeom>
        </p:spPr>
      </p:pic>
      <p:grpSp>
        <p:nvGrpSpPr>
          <p:cNvPr id="19" name="Group 18">
            <a:extLst>
              <a:ext uri="{FF2B5EF4-FFF2-40B4-BE49-F238E27FC236}">
                <a16:creationId xmlns:a16="http://schemas.microsoft.com/office/drawing/2014/main" id="{9EA74336-CFA2-D575-E9E6-7F3109CB1E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5337"/>
            <a:ext cx="12192000" cy="123363"/>
            <a:chOff x="876692" y="4888672"/>
            <a:chExt cx="10439007" cy="123363"/>
          </a:xfrm>
        </p:grpSpPr>
        <p:sp>
          <p:nvSpPr>
            <p:cNvPr id="20" name="Rectangle 19">
              <a:extLst>
                <a:ext uri="{FF2B5EF4-FFF2-40B4-BE49-F238E27FC236}">
                  <a16:creationId xmlns:a16="http://schemas.microsoft.com/office/drawing/2014/main" id="{E36AA1E3-7523-9B01-1251-BFCCE4067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515" y="-269151"/>
              <a:ext cx="123362" cy="10439007"/>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A0A5E6-B19C-4BF9-7231-108F9268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719273" y="2415609"/>
              <a:ext cx="123362" cy="506949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297C0F93-DAC1-7542-F4A7-CB1750CD99DE}"/>
              </a:ext>
            </a:extLst>
          </p:cNvPr>
          <p:cNvSpPr txBox="1"/>
          <p:nvPr/>
        </p:nvSpPr>
        <p:spPr>
          <a:xfrm>
            <a:off x="9602842" y="6607939"/>
            <a:ext cx="2589171" cy="200055"/>
          </a:xfrm>
          <a:prstGeom prst="rect">
            <a:avLst/>
          </a:prstGeom>
          <a:solidFill>
            <a:srgbClr val="000000"/>
          </a:solidFill>
        </p:spPr>
        <p:txBody>
          <a:bodyPr wrap="none" rtlCol="0">
            <a:spAutoFit/>
          </a:bodyPr>
          <a:lstStyle/>
          <a:p>
            <a:pPr algn="r">
              <a:spcAft>
                <a:spcPts val="450"/>
              </a:spcAft>
            </a:pPr>
            <a:r>
              <a:rPr lang="en-US" sz="700" dirty="0">
                <a:solidFill>
                  <a:srgbClr val="FFFFFF"/>
                </a:solidFill>
                <a:hlinkClick r:id="rId6" tooltip="https://discoverywall.nz/album/1933/24031">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dirty="0">
              <a:solidFill>
                <a:srgbClr val="FFFFFF"/>
              </a:solidFill>
            </a:endParaRPr>
          </a:p>
        </p:txBody>
      </p:sp>
      <p:sp>
        <p:nvSpPr>
          <p:cNvPr id="12" name="TextBox 11">
            <a:extLst>
              <a:ext uri="{FF2B5EF4-FFF2-40B4-BE49-F238E27FC236}">
                <a16:creationId xmlns:a16="http://schemas.microsoft.com/office/drawing/2014/main" id="{0807AD85-C33B-0757-AB3F-45D48AEC5D41}"/>
              </a:ext>
            </a:extLst>
          </p:cNvPr>
          <p:cNvSpPr txBox="1"/>
          <p:nvPr/>
        </p:nvSpPr>
        <p:spPr>
          <a:xfrm>
            <a:off x="3663909" y="6534582"/>
            <a:ext cx="2432077" cy="200055"/>
          </a:xfrm>
          <a:prstGeom prst="rect">
            <a:avLst/>
          </a:prstGeom>
          <a:solidFill>
            <a:srgbClr val="000000"/>
          </a:solidFill>
        </p:spPr>
        <p:txBody>
          <a:bodyPr wrap="none" rtlCol="0">
            <a:spAutoFit/>
          </a:bodyPr>
          <a:lstStyle/>
          <a:p>
            <a:pPr algn="r">
              <a:spcAft>
                <a:spcPts val="450"/>
              </a:spcAft>
            </a:pPr>
            <a:r>
              <a:rPr lang="en-US" sz="700">
                <a:solidFill>
                  <a:srgbClr val="FFFFFF"/>
                </a:solidFill>
                <a:hlinkClick r:id="rId4" tooltip="https://commons.wikimedia.org/wiki/File:HK_The_Parazzo_Indoor_Pool.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3" name="Content Placeholder 15">
            <a:extLst>
              <a:ext uri="{FF2B5EF4-FFF2-40B4-BE49-F238E27FC236}">
                <a16:creationId xmlns:a16="http://schemas.microsoft.com/office/drawing/2014/main" id="{AE4447FA-F0A1-C4C1-54AD-4309A7051A25}"/>
              </a:ext>
            </a:extLst>
          </p:cNvPr>
          <p:cNvSpPr txBox="1">
            <a:spLocks/>
          </p:cNvSpPr>
          <p:nvPr/>
        </p:nvSpPr>
        <p:spPr>
          <a:xfrm>
            <a:off x="6657002" y="1586724"/>
            <a:ext cx="4974021" cy="1652898"/>
          </a:xfrm>
          <a:prstGeom prst="rect">
            <a:avLst/>
          </a:prstGeom>
        </p:spPr>
        <p:txBody>
          <a:bodyPr vert="horz" lIns="91440" tIns="45720" rIns="91440" bIns="45720" rtlCol="0" anchor="t">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Arial" panose="020B0604020202020204" pitchFamily="34" charset="0"/>
              <a:buChar char="•"/>
            </a:pPr>
            <a:r>
              <a:rPr lang="en-US" sz="2000" dirty="0">
                <a:latin typeface="+mn-lt"/>
                <a:cs typeface="+mn-cs"/>
              </a:rPr>
              <a:t>Public Cloud:</a:t>
            </a:r>
          </a:p>
          <a:p>
            <a:pPr lvl="1"/>
            <a:r>
              <a:rPr lang="en-US" sz="800" dirty="0"/>
              <a:t>Services are offered over the internet by third-party providers.</a:t>
            </a:r>
          </a:p>
          <a:p>
            <a:pPr lvl="1"/>
            <a:r>
              <a:rPr lang="en-US" sz="800" dirty="0"/>
              <a:t>Examples: Google Cloud, Amazon Web Services (AWS), Microsoft Azure.</a:t>
            </a:r>
          </a:p>
          <a:p>
            <a:pPr lvl="1"/>
            <a:r>
              <a:rPr lang="en-US" sz="800" dirty="0"/>
              <a:t>Ideal for: General public, startups, and businesses needing cost-effective solutions.</a:t>
            </a:r>
          </a:p>
        </p:txBody>
      </p:sp>
    </p:spTree>
    <p:extLst>
      <p:ext uri="{BB962C8B-B14F-4D97-AF65-F5344CB8AC3E}">
        <p14:creationId xmlns:p14="http://schemas.microsoft.com/office/powerpoint/2010/main" val="297657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AE8AAD-F71A-3A62-C71D-6F5F8A538501}"/>
              </a:ext>
            </a:extLst>
          </p:cNvPr>
          <p:cNvSpPr>
            <a:spLocks noGrp="1"/>
          </p:cNvSpPr>
          <p:nvPr>
            <p:ph idx="1"/>
          </p:nvPr>
        </p:nvSpPr>
        <p:spPr>
          <a:xfrm>
            <a:off x="210207" y="1394619"/>
            <a:ext cx="9848193" cy="1630363"/>
          </a:xfrm>
        </p:spPr>
        <p:txBody>
          <a:bodyPr/>
          <a:lstStyle/>
          <a:p>
            <a:pPr algn="l"/>
            <a:r>
              <a:rPr lang="en-IN" b="1" i="0" dirty="0">
                <a:solidFill>
                  <a:srgbClr val="222222"/>
                </a:solidFill>
                <a:effectLst/>
                <a:highlight>
                  <a:srgbClr val="FFFFFF"/>
                </a:highlight>
                <a:latin typeface="-apple-system"/>
              </a:rPr>
              <a:t>The Global Average Cost of a Data Breach Increased by 2.3%.</a:t>
            </a:r>
          </a:p>
          <a:p>
            <a:pPr algn="l"/>
            <a:r>
              <a:rPr lang="en-IN" sz="2000" dirty="0">
                <a:solidFill>
                  <a:srgbClr val="212529"/>
                </a:solidFill>
                <a:highlight>
                  <a:srgbClr val="FFFFFF"/>
                </a:highlight>
                <a:latin typeface="-apple-system"/>
              </a:rPr>
              <a:t>In 2023, the cost of a data breach rose to USD 4.45 million, over $100,000 more than the previous year. As shown below, the average data breach cost has consistently increased every year since 2017.</a:t>
            </a:r>
          </a:p>
          <a:p>
            <a:pPr algn="l"/>
            <a:endParaRPr lang="en-IN" sz="2000" dirty="0">
              <a:solidFill>
                <a:srgbClr val="212529"/>
              </a:solidFill>
              <a:highlight>
                <a:srgbClr val="FFFFFF"/>
              </a:highlight>
              <a:latin typeface="-apple-system"/>
            </a:endParaRPr>
          </a:p>
          <a:p>
            <a:endParaRPr lang="en-US" dirty="0"/>
          </a:p>
        </p:txBody>
      </p:sp>
      <p:pic>
        <p:nvPicPr>
          <p:cNvPr id="5" name="Picture 4">
            <a:extLst>
              <a:ext uri="{FF2B5EF4-FFF2-40B4-BE49-F238E27FC236}">
                <a16:creationId xmlns:a16="http://schemas.microsoft.com/office/drawing/2014/main" id="{CA9B8FB0-4EE3-4643-F3FD-52F67CC2C199}"/>
              </a:ext>
            </a:extLst>
          </p:cNvPr>
          <p:cNvPicPr>
            <a:picLocks noChangeAspect="1"/>
          </p:cNvPicPr>
          <p:nvPr/>
        </p:nvPicPr>
        <p:blipFill>
          <a:blip r:embed="rId2"/>
          <a:stretch>
            <a:fillRect/>
          </a:stretch>
        </p:blipFill>
        <p:spPr>
          <a:xfrm>
            <a:off x="6403428" y="3024982"/>
            <a:ext cx="5410200" cy="3345307"/>
          </a:xfrm>
          <a:prstGeom prst="rect">
            <a:avLst/>
          </a:prstGeom>
        </p:spPr>
      </p:pic>
      <p:sp>
        <p:nvSpPr>
          <p:cNvPr id="2" name="TextBox 1">
            <a:extLst>
              <a:ext uri="{FF2B5EF4-FFF2-40B4-BE49-F238E27FC236}">
                <a16:creationId xmlns:a16="http://schemas.microsoft.com/office/drawing/2014/main" id="{2B16A3A6-67B9-B4A9-0657-1C4B9EAA9EF3}"/>
              </a:ext>
            </a:extLst>
          </p:cNvPr>
          <p:cNvSpPr txBox="1"/>
          <p:nvPr/>
        </p:nvSpPr>
        <p:spPr>
          <a:xfrm>
            <a:off x="210207" y="178676"/>
            <a:ext cx="7535917" cy="954107"/>
          </a:xfrm>
          <a:prstGeom prst="rect">
            <a:avLst/>
          </a:prstGeom>
          <a:noFill/>
        </p:spPr>
        <p:txBody>
          <a:bodyPr wrap="square" rtlCol="0">
            <a:spAutoFit/>
          </a:bodyPr>
          <a:lstStyle/>
          <a:p>
            <a:r>
              <a:rPr lang="en-US" sz="2800" b="1" dirty="0"/>
              <a:t>The Stakes are High: </a:t>
            </a:r>
          </a:p>
          <a:p>
            <a:r>
              <a:rPr lang="en-US" sz="2800" b="1" dirty="0"/>
              <a:t>Why Cloud Security is Critical</a:t>
            </a:r>
          </a:p>
        </p:txBody>
      </p:sp>
      <p:graphicFrame>
        <p:nvGraphicFramePr>
          <p:cNvPr id="8" name="Content Placeholder 2">
            <a:extLst>
              <a:ext uri="{FF2B5EF4-FFF2-40B4-BE49-F238E27FC236}">
                <a16:creationId xmlns:a16="http://schemas.microsoft.com/office/drawing/2014/main" id="{12E0D4B3-33E6-DBB8-82B3-05F9734416E4}"/>
              </a:ext>
            </a:extLst>
          </p:cNvPr>
          <p:cNvGraphicFramePr/>
          <p:nvPr/>
        </p:nvGraphicFramePr>
        <p:xfrm>
          <a:off x="210207" y="2908077"/>
          <a:ext cx="5272383" cy="3603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2783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14430F0A23A94E8444A8FEA677DB7A" ma:contentTypeVersion="0" ma:contentTypeDescription="Create a new document." ma:contentTypeScope="" ma:versionID="ef5d4916b185a576231640d7d49e577f">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B31081-18E5-47FF-B905-F9A4A0ADB5E6}"/>
</file>

<file path=customXml/itemProps2.xml><?xml version="1.0" encoding="utf-8"?>
<ds:datastoreItem xmlns:ds="http://schemas.openxmlformats.org/officeDocument/2006/customXml" ds:itemID="{A4502C8A-F098-47CA-BB18-F3645331A311}"/>
</file>

<file path=customXml/itemProps3.xml><?xml version="1.0" encoding="utf-8"?>
<ds:datastoreItem xmlns:ds="http://schemas.openxmlformats.org/officeDocument/2006/customXml" ds:itemID="{69139839-B392-4B7B-9ECE-8025F9D0822B}"/>
</file>

<file path=docProps/app.xml><?xml version="1.0" encoding="utf-8"?>
<Properties xmlns="http://schemas.openxmlformats.org/officeDocument/2006/extended-properties" xmlns:vt="http://schemas.openxmlformats.org/officeDocument/2006/docPropsVTypes">
  <TotalTime>3688</TotalTime>
  <Words>2593</Words>
  <Application>Microsoft Macintosh PowerPoint</Application>
  <PresentationFormat>Widescreen</PresentationFormat>
  <Paragraphs>241</Paragraphs>
  <Slides>29</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-apple-system</vt:lpstr>
      <vt:lpstr>Aptos</vt:lpstr>
      <vt:lpstr>Aptos Display</vt:lpstr>
      <vt:lpstr>Arial</vt:lpstr>
      <vt:lpstr>Gill Sans MT</vt:lpstr>
      <vt:lpstr>Office Theme</vt:lpstr>
      <vt:lpstr>Deep Dive into Cloud Security: Threats, Breaches &amp; Shared Responsibility</vt:lpstr>
      <vt:lpstr>PowerPoint Presentation</vt:lpstr>
      <vt:lpstr>PowerPoint Presentation</vt:lpstr>
      <vt:lpstr>PowerPoint Presentation</vt:lpstr>
      <vt:lpstr>PowerPoint Presentation</vt:lpstr>
      <vt:lpstr>PowerPoint Presentation</vt:lpstr>
      <vt:lpstr>PowerPoint Presentation</vt:lpstr>
      <vt:lpstr>Deployment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Aquib R .</dc:creator>
  <cp:lastModifiedBy>Syed Aquib R .</cp:lastModifiedBy>
  <cp:revision>37</cp:revision>
  <dcterms:created xsi:type="dcterms:W3CDTF">2024-07-26T17:19:15Z</dcterms:created>
  <dcterms:modified xsi:type="dcterms:W3CDTF">2024-07-29T17:55:40Z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0x0101000B14430F0A23A94E8444A8FEA677DB7A</vt:lpwstr>
  </property>
</Properties>
</file>